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6" r:id="rId2"/>
    <p:sldId id="569" r:id="rId3"/>
    <p:sldId id="257" r:id="rId4"/>
    <p:sldId id="258" r:id="rId5"/>
    <p:sldId id="259" r:id="rId6"/>
    <p:sldId id="260" r:id="rId7"/>
    <p:sldId id="261" r:id="rId8"/>
    <p:sldId id="262" r:id="rId9"/>
    <p:sldId id="263" r:id="rId10"/>
    <p:sldId id="264" r:id="rId11"/>
    <p:sldId id="265" r:id="rId12"/>
    <p:sldId id="268" r:id="rId13"/>
    <p:sldId id="269" r:id="rId14"/>
    <p:sldId id="271" r:id="rId15"/>
    <p:sldId id="272" r:id="rId16"/>
    <p:sldId id="285" r:id="rId17"/>
    <p:sldId id="275" r:id="rId18"/>
    <p:sldId id="276" r:id="rId19"/>
    <p:sldId id="277" r:id="rId20"/>
    <p:sldId id="280" r:id="rId21"/>
    <p:sldId id="279" r:id="rId22"/>
    <p:sldId id="281" r:id="rId23"/>
    <p:sldId id="282" r:id="rId24"/>
    <p:sldId id="283" r:id="rId25"/>
    <p:sldId id="284" r:id="rId26"/>
    <p:sldId id="287" r:id="rId27"/>
    <p:sldId id="286" r:id="rId28"/>
    <p:sldId id="288" r:id="rId29"/>
    <p:sldId id="289" r:id="rId30"/>
    <p:sldId id="290" r:id="rId31"/>
    <p:sldId id="292" r:id="rId32"/>
    <p:sldId id="291" r:id="rId33"/>
    <p:sldId id="296" r:id="rId34"/>
    <p:sldId id="293" r:id="rId35"/>
    <p:sldId id="294" r:id="rId36"/>
    <p:sldId id="295"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559" r:id="rId54"/>
    <p:sldId id="560" r:id="rId55"/>
    <p:sldId id="561" r:id="rId56"/>
    <p:sldId id="562" r:id="rId57"/>
    <p:sldId id="563" r:id="rId58"/>
    <p:sldId id="564" r:id="rId59"/>
    <p:sldId id="565" r:id="rId60"/>
    <p:sldId id="567" r:id="rId61"/>
    <p:sldId id="568" r:id="rId62"/>
    <p:sldId id="314" r:id="rId63"/>
    <p:sldId id="315" r:id="rId64"/>
    <p:sldId id="316" r:id="rId65"/>
    <p:sldId id="266" r:id="rId66"/>
    <p:sldId id="317" r:id="rId67"/>
    <p:sldId id="267" r:id="rId68"/>
    <p:sldId id="313" r:id="rId69"/>
    <p:sldId id="570" r:id="rId70"/>
    <p:sldId id="572" r:id="rId71"/>
    <p:sldId id="573" r:id="rId72"/>
    <p:sldId id="574" r:id="rId73"/>
    <p:sldId id="575" r:id="rId74"/>
    <p:sldId id="576" r:id="rId75"/>
    <p:sldId id="577" r:id="rId76"/>
    <p:sldId id="578" r:id="rId77"/>
    <p:sldId id="579" r:id="rId78"/>
    <p:sldId id="580" r:id="rId79"/>
    <p:sldId id="581" r:id="rId80"/>
    <p:sldId id="558"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Filazzola" initials="AF" lastIdx="1" clrIdx="0">
    <p:extLst>
      <p:ext uri="{19B8F6BF-5375-455C-9EA6-DF929625EA0E}">
        <p15:presenceInfo xmlns:p15="http://schemas.microsoft.com/office/powerpoint/2012/main" userId="ee339a26ed661f2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074" autoAdjust="0"/>
  </p:normalViewPr>
  <p:slideViewPr>
    <p:cSldViewPr snapToGrid="0">
      <p:cViewPr varScale="1">
        <p:scale>
          <a:sx n="95" d="100"/>
          <a:sy n="95" d="100"/>
        </p:scale>
        <p:origin x="10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DE1963-12AD-485A-BD26-EAF9A73B1F17}" type="datetimeFigureOut">
              <a:rPr lang="en-US" smtClean="0"/>
              <a:t>10/18/2021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F61B90-0EC4-4A6E-BFAA-27F4A9CC7BFE}" type="slidenum">
              <a:rPr lang="en-US" smtClean="0"/>
              <a:t>‹#›</a:t>
            </a:fld>
            <a:endParaRPr lang="en-US"/>
          </a:p>
        </p:txBody>
      </p:sp>
    </p:spTree>
    <p:extLst>
      <p:ext uri="{BB962C8B-B14F-4D97-AF65-F5344CB8AC3E}">
        <p14:creationId xmlns:p14="http://schemas.microsoft.com/office/powerpoint/2010/main" val="4090726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generalized linear model (GLM) is a statistical test that compares a response variable to a series of predictors. It shares a lot of similarities to typical ordinary least squares analyses such as linear regression, ANOVAs, and ANCOVAs. The major difference and the reason why it is so appealing to analysts is that GLMs can use non-normal data.</a:t>
            </a:r>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3</a:t>
            </a:fld>
            <a:endParaRPr lang="en-US"/>
          </a:p>
        </p:txBody>
      </p:sp>
    </p:spTree>
    <p:extLst>
      <p:ext uri="{BB962C8B-B14F-4D97-AF65-F5344CB8AC3E}">
        <p14:creationId xmlns:p14="http://schemas.microsoft.com/office/powerpoint/2010/main" val="4155612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40</a:t>
            </a:fld>
            <a:endParaRPr lang="en-US"/>
          </a:p>
        </p:txBody>
      </p:sp>
    </p:spTree>
    <p:extLst>
      <p:ext uri="{BB962C8B-B14F-4D97-AF65-F5344CB8AC3E}">
        <p14:creationId xmlns:p14="http://schemas.microsoft.com/office/powerpoint/2010/main" val="3304998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41</a:t>
            </a:fld>
            <a:endParaRPr lang="en-US"/>
          </a:p>
        </p:txBody>
      </p:sp>
    </p:spTree>
    <p:extLst>
      <p:ext uri="{BB962C8B-B14F-4D97-AF65-F5344CB8AC3E}">
        <p14:creationId xmlns:p14="http://schemas.microsoft.com/office/powerpoint/2010/main" val="3537377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42</a:t>
            </a:fld>
            <a:endParaRPr lang="en-US"/>
          </a:p>
        </p:txBody>
      </p:sp>
    </p:spTree>
    <p:extLst>
      <p:ext uri="{BB962C8B-B14F-4D97-AF65-F5344CB8AC3E}">
        <p14:creationId xmlns:p14="http://schemas.microsoft.com/office/powerpoint/2010/main" val="2874575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43</a:t>
            </a:fld>
            <a:endParaRPr lang="en-US"/>
          </a:p>
        </p:txBody>
      </p:sp>
    </p:spTree>
    <p:extLst>
      <p:ext uri="{BB962C8B-B14F-4D97-AF65-F5344CB8AC3E}">
        <p14:creationId xmlns:p14="http://schemas.microsoft.com/office/powerpoint/2010/main" val="3596707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44</a:t>
            </a:fld>
            <a:endParaRPr lang="en-US"/>
          </a:p>
        </p:txBody>
      </p:sp>
    </p:spTree>
    <p:extLst>
      <p:ext uri="{BB962C8B-B14F-4D97-AF65-F5344CB8AC3E}">
        <p14:creationId xmlns:p14="http://schemas.microsoft.com/office/powerpoint/2010/main" val="3011754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45</a:t>
            </a:fld>
            <a:endParaRPr lang="en-US"/>
          </a:p>
        </p:txBody>
      </p:sp>
    </p:spTree>
    <p:extLst>
      <p:ext uri="{BB962C8B-B14F-4D97-AF65-F5344CB8AC3E}">
        <p14:creationId xmlns:p14="http://schemas.microsoft.com/office/powerpoint/2010/main" val="2399119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46</a:t>
            </a:fld>
            <a:endParaRPr lang="en-US"/>
          </a:p>
        </p:txBody>
      </p:sp>
    </p:spTree>
    <p:extLst>
      <p:ext uri="{BB962C8B-B14F-4D97-AF65-F5344CB8AC3E}">
        <p14:creationId xmlns:p14="http://schemas.microsoft.com/office/powerpoint/2010/main" val="2726123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47</a:t>
            </a:fld>
            <a:endParaRPr lang="en-US"/>
          </a:p>
        </p:txBody>
      </p:sp>
    </p:spTree>
    <p:extLst>
      <p:ext uri="{BB962C8B-B14F-4D97-AF65-F5344CB8AC3E}">
        <p14:creationId xmlns:p14="http://schemas.microsoft.com/office/powerpoint/2010/main" val="1646698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48</a:t>
            </a:fld>
            <a:endParaRPr lang="en-US"/>
          </a:p>
        </p:txBody>
      </p:sp>
    </p:spTree>
    <p:extLst>
      <p:ext uri="{BB962C8B-B14F-4D97-AF65-F5344CB8AC3E}">
        <p14:creationId xmlns:p14="http://schemas.microsoft.com/office/powerpoint/2010/main" val="1050811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49</a:t>
            </a:fld>
            <a:endParaRPr lang="en-US"/>
          </a:p>
        </p:txBody>
      </p:sp>
    </p:spTree>
    <p:extLst>
      <p:ext uri="{BB962C8B-B14F-4D97-AF65-F5344CB8AC3E}">
        <p14:creationId xmlns:p14="http://schemas.microsoft.com/office/powerpoint/2010/main" val="191101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8</a:t>
            </a:fld>
            <a:endParaRPr lang="en-US"/>
          </a:p>
        </p:txBody>
      </p:sp>
    </p:spTree>
    <p:extLst>
      <p:ext uri="{BB962C8B-B14F-4D97-AF65-F5344CB8AC3E}">
        <p14:creationId xmlns:p14="http://schemas.microsoft.com/office/powerpoint/2010/main" val="3023680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1F61B90-0EC4-4A6E-BFAA-27F4A9CC7BFE}" type="slidenum">
              <a:rPr lang="en-US" smtClean="0"/>
              <a:t>80</a:t>
            </a:fld>
            <a:endParaRPr lang="en-US"/>
          </a:p>
        </p:txBody>
      </p:sp>
    </p:spTree>
    <p:extLst>
      <p:ext uri="{BB962C8B-B14F-4D97-AF65-F5344CB8AC3E}">
        <p14:creationId xmlns:p14="http://schemas.microsoft.com/office/powerpoint/2010/main" val="3823919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26</a:t>
            </a:fld>
            <a:endParaRPr lang="en-US"/>
          </a:p>
        </p:txBody>
      </p:sp>
    </p:spTree>
    <p:extLst>
      <p:ext uri="{BB962C8B-B14F-4D97-AF65-F5344CB8AC3E}">
        <p14:creationId xmlns:p14="http://schemas.microsoft.com/office/powerpoint/2010/main" val="130861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27</a:t>
            </a:fld>
            <a:endParaRPr lang="en-US"/>
          </a:p>
        </p:txBody>
      </p:sp>
    </p:spTree>
    <p:extLst>
      <p:ext uri="{BB962C8B-B14F-4D97-AF65-F5344CB8AC3E}">
        <p14:creationId xmlns:p14="http://schemas.microsoft.com/office/powerpoint/2010/main" val="3047829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28</a:t>
            </a:fld>
            <a:endParaRPr lang="en-US"/>
          </a:p>
        </p:txBody>
      </p:sp>
    </p:spTree>
    <p:extLst>
      <p:ext uri="{BB962C8B-B14F-4D97-AF65-F5344CB8AC3E}">
        <p14:creationId xmlns:p14="http://schemas.microsoft.com/office/powerpoint/2010/main" val="686621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29</a:t>
            </a:fld>
            <a:endParaRPr lang="en-US"/>
          </a:p>
        </p:txBody>
      </p:sp>
    </p:spTree>
    <p:extLst>
      <p:ext uri="{BB962C8B-B14F-4D97-AF65-F5344CB8AC3E}">
        <p14:creationId xmlns:p14="http://schemas.microsoft.com/office/powerpoint/2010/main" val="1042225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31</a:t>
            </a:fld>
            <a:endParaRPr lang="en-US"/>
          </a:p>
        </p:txBody>
      </p:sp>
    </p:spTree>
    <p:extLst>
      <p:ext uri="{BB962C8B-B14F-4D97-AF65-F5344CB8AC3E}">
        <p14:creationId xmlns:p14="http://schemas.microsoft.com/office/powerpoint/2010/main" val="3552513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32</a:t>
            </a:fld>
            <a:endParaRPr lang="en-US"/>
          </a:p>
        </p:txBody>
      </p:sp>
    </p:spTree>
    <p:extLst>
      <p:ext uri="{BB962C8B-B14F-4D97-AF65-F5344CB8AC3E}">
        <p14:creationId xmlns:p14="http://schemas.microsoft.com/office/powerpoint/2010/main" val="2204113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33</a:t>
            </a:fld>
            <a:endParaRPr lang="en-US"/>
          </a:p>
        </p:txBody>
      </p:sp>
    </p:spTree>
    <p:extLst>
      <p:ext uri="{BB962C8B-B14F-4D97-AF65-F5344CB8AC3E}">
        <p14:creationId xmlns:p14="http://schemas.microsoft.com/office/powerpoint/2010/main" val="986605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62E5A-4638-4473-8FC8-1FDF7BDA1A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ED4D5C-CC99-4DD3-8B39-E57955E2A5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0710D3-23BA-45AD-AFDB-7910DD2A0E6F}"/>
              </a:ext>
            </a:extLst>
          </p:cNvPr>
          <p:cNvSpPr>
            <a:spLocks noGrp="1"/>
          </p:cNvSpPr>
          <p:nvPr>
            <p:ph type="dt" sz="half" idx="10"/>
          </p:nvPr>
        </p:nvSpPr>
        <p:spPr/>
        <p:txBody>
          <a:bodyPr/>
          <a:lstStyle/>
          <a:p>
            <a:fld id="{A933747F-9414-4AD2-8BE8-790D88281C2D}" type="datetimeFigureOut">
              <a:rPr lang="en-US" smtClean="0"/>
              <a:t>10/18/2021</a:t>
            </a:fld>
            <a:endParaRPr lang="en-US"/>
          </a:p>
        </p:txBody>
      </p:sp>
      <p:sp>
        <p:nvSpPr>
          <p:cNvPr id="5" name="Footer Placeholder 4">
            <a:extLst>
              <a:ext uri="{FF2B5EF4-FFF2-40B4-BE49-F238E27FC236}">
                <a16:creationId xmlns:a16="http://schemas.microsoft.com/office/drawing/2014/main" id="{0DC2F8F8-FA75-48BF-B189-B6D766525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8FA63-A992-4FE9-BEAE-9EF5383D5DA1}"/>
              </a:ext>
            </a:extLst>
          </p:cNvPr>
          <p:cNvSpPr>
            <a:spLocks noGrp="1"/>
          </p:cNvSpPr>
          <p:nvPr>
            <p:ph type="sldNum" sz="quarter" idx="12"/>
          </p:nvPr>
        </p:nvSpPr>
        <p:spPr/>
        <p:txBody>
          <a:bodyPr/>
          <a:lstStyle/>
          <a:p>
            <a:fld id="{C5C0F7EA-DAA7-41D6-A61C-FB391B0C65A0}" type="slidenum">
              <a:rPr lang="en-US" smtClean="0"/>
              <a:t>‹#›</a:t>
            </a:fld>
            <a:endParaRPr lang="en-US"/>
          </a:p>
        </p:txBody>
      </p:sp>
    </p:spTree>
    <p:extLst>
      <p:ext uri="{BB962C8B-B14F-4D97-AF65-F5344CB8AC3E}">
        <p14:creationId xmlns:p14="http://schemas.microsoft.com/office/powerpoint/2010/main" val="2357565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C5B09-1976-4603-822C-86C19B9EF5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D09728-5B15-4738-B01A-A5A2822C1F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FD2100-0EF3-4BE1-B9A3-A74EA44BB174}"/>
              </a:ext>
            </a:extLst>
          </p:cNvPr>
          <p:cNvSpPr>
            <a:spLocks noGrp="1"/>
          </p:cNvSpPr>
          <p:nvPr>
            <p:ph type="dt" sz="half" idx="10"/>
          </p:nvPr>
        </p:nvSpPr>
        <p:spPr/>
        <p:txBody>
          <a:bodyPr/>
          <a:lstStyle/>
          <a:p>
            <a:fld id="{A933747F-9414-4AD2-8BE8-790D88281C2D}" type="datetimeFigureOut">
              <a:rPr lang="en-US" smtClean="0"/>
              <a:t>10/18/2021</a:t>
            </a:fld>
            <a:endParaRPr lang="en-US"/>
          </a:p>
        </p:txBody>
      </p:sp>
      <p:sp>
        <p:nvSpPr>
          <p:cNvPr id="5" name="Footer Placeholder 4">
            <a:extLst>
              <a:ext uri="{FF2B5EF4-FFF2-40B4-BE49-F238E27FC236}">
                <a16:creationId xmlns:a16="http://schemas.microsoft.com/office/drawing/2014/main" id="{F2D83E5D-BBC4-4026-AE47-FF7F2043E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4622A7-A552-40CF-9359-EDB2C2F98A17}"/>
              </a:ext>
            </a:extLst>
          </p:cNvPr>
          <p:cNvSpPr>
            <a:spLocks noGrp="1"/>
          </p:cNvSpPr>
          <p:nvPr>
            <p:ph type="sldNum" sz="quarter" idx="12"/>
          </p:nvPr>
        </p:nvSpPr>
        <p:spPr/>
        <p:txBody>
          <a:bodyPr/>
          <a:lstStyle/>
          <a:p>
            <a:fld id="{C5C0F7EA-DAA7-41D6-A61C-FB391B0C65A0}" type="slidenum">
              <a:rPr lang="en-US" smtClean="0"/>
              <a:t>‹#›</a:t>
            </a:fld>
            <a:endParaRPr lang="en-US"/>
          </a:p>
        </p:txBody>
      </p:sp>
    </p:spTree>
    <p:extLst>
      <p:ext uri="{BB962C8B-B14F-4D97-AF65-F5344CB8AC3E}">
        <p14:creationId xmlns:p14="http://schemas.microsoft.com/office/powerpoint/2010/main" val="1856827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2367AC-7A17-4FD8-93A8-F0E9162381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812C8D-3BD1-4EF6-B180-5A1AC32610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ECC548-0AA7-4594-8DA4-3D838BF9006D}"/>
              </a:ext>
            </a:extLst>
          </p:cNvPr>
          <p:cNvSpPr>
            <a:spLocks noGrp="1"/>
          </p:cNvSpPr>
          <p:nvPr>
            <p:ph type="dt" sz="half" idx="10"/>
          </p:nvPr>
        </p:nvSpPr>
        <p:spPr/>
        <p:txBody>
          <a:bodyPr/>
          <a:lstStyle/>
          <a:p>
            <a:fld id="{A933747F-9414-4AD2-8BE8-790D88281C2D}" type="datetimeFigureOut">
              <a:rPr lang="en-US" smtClean="0"/>
              <a:t>10/18/2021</a:t>
            </a:fld>
            <a:endParaRPr lang="en-US"/>
          </a:p>
        </p:txBody>
      </p:sp>
      <p:sp>
        <p:nvSpPr>
          <p:cNvPr id="5" name="Footer Placeholder 4">
            <a:extLst>
              <a:ext uri="{FF2B5EF4-FFF2-40B4-BE49-F238E27FC236}">
                <a16:creationId xmlns:a16="http://schemas.microsoft.com/office/drawing/2014/main" id="{DC9E5E9B-07D8-486D-958D-5AB07C3779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79B88B-DAA7-460F-8270-E70F17A218D4}"/>
              </a:ext>
            </a:extLst>
          </p:cNvPr>
          <p:cNvSpPr>
            <a:spLocks noGrp="1"/>
          </p:cNvSpPr>
          <p:nvPr>
            <p:ph type="sldNum" sz="quarter" idx="12"/>
          </p:nvPr>
        </p:nvSpPr>
        <p:spPr/>
        <p:txBody>
          <a:bodyPr/>
          <a:lstStyle/>
          <a:p>
            <a:fld id="{C5C0F7EA-DAA7-41D6-A61C-FB391B0C65A0}" type="slidenum">
              <a:rPr lang="en-US" smtClean="0"/>
              <a:t>‹#›</a:t>
            </a:fld>
            <a:endParaRPr lang="en-US"/>
          </a:p>
        </p:txBody>
      </p:sp>
    </p:spTree>
    <p:extLst>
      <p:ext uri="{BB962C8B-B14F-4D97-AF65-F5344CB8AC3E}">
        <p14:creationId xmlns:p14="http://schemas.microsoft.com/office/powerpoint/2010/main" val="246107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37D2D-A4C9-4911-AC59-36C30ED15B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0627A0-70FC-47B1-9FE4-C61F2017CD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C2D8F6-B647-4C0F-8416-4CCDA71C4E7C}"/>
              </a:ext>
            </a:extLst>
          </p:cNvPr>
          <p:cNvSpPr>
            <a:spLocks noGrp="1"/>
          </p:cNvSpPr>
          <p:nvPr>
            <p:ph type="dt" sz="half" idx="10"/>
          </p:nvPr>
        </p:nvSpPr>
        <p:spPr/>
        <p:txBody>
          <a:bodyPr/>
          <a:lstStyle/>
          <a:p>
            <a:fld id="{A933747F-9414-4AD2-8BE8-790D88281C2D}" type="datetimeFigureOut">
              <a:rPr lang="en-US" smtClean="0"/>
              <a:t>10/18/2021</a:t>
            </a:fld>
            <a:endParaRPr lang="en-US"/>
          </a:p>
        </p:txBody>
      </p:sp>
      <p:sp>
        <p:nvSpPr>
          <p:cNvPr id="5" name="Footer Placeholder 4">
            <a:extLst>
              <a:ext uri="{FF2B5EF4-FFF2-40B4-BE49-F238E27FC236}">
                <a16:creationId xmlns:a16="http://schemas.microsoft.com/office/drawing/2014/main" id="{1689BE00-FA6C-457C-8ACD-167B7AD42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F479CD-0374-4DAE-9BF4-04CE00BDBB38}"/>
              </a:ext>
            </a:extLst>
          </p:cNvPr>
          <p:cNvSpPr>
            <a:spLocks noGrp="1"/>
          </p:cNvSpPr>
          <p:nvPr>
            <p:ph type="sldNum" sz="quarter" idx="12"/>
          </p:nvPr>
        </p:nvSpPr>
        <p:spPr/>
        <p:txBody>
          <a:bodyPr/>
          <a:lstStyle/>
          <a:p>
            <a:fld id="{C5C0F7EA-DAA7-41D6-A61C-FB391B0C65A0}" type="slidenum">
              <a:rPr lang="en-US" smtClean="0"/>
              <a:t>‹#›</a:t>
            </a:fld>
            <a:endParaRPr lang="en-US"/>
          </a:p>
        </p:txBody>
      </p:sp>
    </p:spTree>
    <p:extLst>
      <p:ext uri="{BB962C8B-B14F-4D97-AF65-F5344CB8AC3E}">
        <p14:creationId xmlns:p14="http://schemas.microsoft.com/office/powerpoint/2010/main" val="2900449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2FDF0-F3B5-4987-942F-98DBEBCBB0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9C19C9-96E6-479D-9B75-50008E14E2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CC8D90-995A-4AD0-AF0A-B0B68213E370}"/>
              </a:ext>
            </a:extLst>
          </p:cNvPr>
          <p:cNvSpPr>
            <a:spLocks noGrp="1"/>
          </p:cNvSpPr>
          <p:nvPr>
            <p:ph type="dt" sz="half" idx="10"/>
          </p:nvPr>
        </p:nvSpPr>
        <p:spPr/>
        <p:txBody>
          <a:bodyPr/>
          <a:lstStyle/>
          <a:p>
            <a:fld id="{A933747F-9414-4AD2-8BE8-790D88281C2D}" type="datetimeFigureOut">
              <a:rPr lang="en-US" smtClean="0"/>
              <a:t>10/18/2021</a:t>
            </a:fld>
            <a:endParaRPr lang="en-US"/>
          </a:p>
        </p:txBody>
      </p:sp>
      <p:sp>
        <p:nvSpPr>
          <p:cNvPr id="5" name="Footer Placeholder 4">
            <a:extLst>
              <a:ext uri="{FF2B5EF4-FFF2-40B4-BE49-F238E27FC236}">
                <a16:creationId xmlns:a16="http://schemas.microsoft.com/office/drawing/2014/main" id="{EA7AB7D3-4250-43C8-9945-CE8187460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B0C3F0-82CB-44DB-A996-650E84740751}"/>
              </a:ext>
            </a:extLst>
          </p:cNvPr>
          <p:cNvSpPr>
            <a:spLocks noGrp="1"/>
          </p:cNvSpPr>
          <p:nvPr>
            <p:ph type="sldNum" sz="quarter" idx="12"/>
          </p:nvPr>
        </p:nvSpPr>
        <p:spPr/>
        <p:txBody>
          <a:bodyPr/>
          <a:lstStyle/>
          <a:p>
            <a:fld id="{C5C0F7EA-DAA7-41D6-A61C-FB391B0C65A0}" type="slidenum">
              <a:rPr lang="en-US" smtClean="0"/>
              <a:t>‹#›</a:t>
            </a:fld>
            <a:endParaRPr lang="en-US"/>
          </a:p>
        </p:txBody>
      </p:sp>
    </p:spTree>
    <p:extLst>
      <p:ext uri="{BB962C8B-B14F-4D97-AF65-F5344CB8AC3E}">
        <p14:creationId xmlns:p14="http://schemas.microsoft.com/office/powerpoint/2010/main" val="2413414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D3F3-ACA9-40AE-B71F-418486A1D4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9A405F-FBE9-49DE-A84C-99640C8211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94F18A-8022-4FD4-AFDD-55CC77954B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8B6F24-D6F8-469E-93A2-9A6763C3D67C}"/>
              </a:ext>
            </a:extLst>
          </p:cNvPr>
          <p:cNvSpPr>
            <a:spLocks noGrp="1"/>
          </p:cNvSpPr>
          <p:nvPr>
            <p:ph type="dt" sz="half" idx="10"/>
          </p:nvPr>
        </p:nvSpPr>
        <p:spPr/>
        <p:txBody>
          <a:bodyPr/>
          <a:lstStyle/>
          <a:p>
            <a:fld id="{A933747F-9414-4AD2-8BE8-790D88281C2D}" type="datetimeFigureOut">
              <a:rPr lang="en-US" smtClean="0"/>
              <a:t>10/18/2021</a:t>
            </a:fld>
            <a:endParaRPr lang="en-US"/>
          </a:p>
        </p:txBody>
      </p:sp>
      <p:sp>
        <p:nvSpPr>
          <p:cNvPr id="6" name="Footer Placeholder 5">
            <a:extLst>
              <a:ext uri="{FF2B5EF4-FFF2-40B4-BE49-F238E27FC236}">
                <a16:creationId xmlns:a16="http://schemas.microsoft.com/office/drawing/2014/main" id="{3F20BAE6-4EB1-4089-A220-9A0855BD08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5560CC-7C69-4343-AD89-625B8A8575E7}"/>
              </a:ext>
            </a:extLst>
          </p:cNvPr>
          <p:cNvSpPr>
            <a:spLocks noGrp="1"/>
          </p:cNvSpPr>
          <p:nvPr>
            <p:ph type="sldNum" sz="quarter" idx="12"/>
          </p:nvPr>
        </p:nvSpPr>
        <p:spPr/>
        <p:txBody>
          <a:bodyPr/>
          <a:lstStyle/>
          <a:p>
            <a:fld id="{C5C0F7EA-DAA7-41D6-A61C-FB391B0C65A0}" type="slidenum">
              <a:rPr lang="en-US" smtClean="0"/>
              <a:t>‹#›</a:t>
            </a:fld>
            <a:endParaRPr lang="en-US"/>
          </a:p>
        </p:txBody>
      </p:sp>
    </p:spTree>
    <p:extLst>
      <p:ext uri="{BB962C8B-B14F-4D97-AF65-F5344CB8AC3E}">
        <p14:creationId xmlns:p14="http://schemas.microsoft.com/office/powerpoint/2010/main" val="3247902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A746D-E0FC-4440-B3DD-02DDD7137D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26B140-17F9-4A8B-87B1-B7D53F9149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D93EE5-F231-4A84-A8F3-B7DF2306E1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DF5305-2EFE-4A5B-A315-8F6CB64095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79F1A8-5E91-4DB6-BAD8-D57768E258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0FBDCB-FB14-444C-AE67-8A31BE3F0D6D}"/>
              </a:ext>
            </a:extLst>
          </p:cNvPr>
          <p:cNvSpPr>
            <a:spLocks noGrp="1"/>
          </p:cNvSpPr>
          <p:nvPr>
            <p:ph type="dt" sz="half" idx="10"/>
          </p:nvPr>
        </p:nvSpPr>
        <p:spPr/>
        <p:txBody>
          <a:bodyPr/>
          <a:lstStyle/>
          <a:p>
            <a:fld id="{A933747F-9414-4AD2-8BE8-790D88281C2D}" type="datetimeFigureOut">
              <a:rPr lang="en-US" smtClean="0"/>
              <a:t>10/18/2021</a:t>
            </a:fld>
            <a:endParaRPr lang="en-US"/>
          </a:p>
        </p:txBody>
      </p:sp>
      <p:sp>
        <p:nvSpPr>
          <p:cNvPr id="8" name="Footer Placeholder 7">
            <a:extLst>
              <a:ext uri="{FF2B5EF4-FFF2-40B4-BE49-F238E27FC236}">
                <a16:creationId xmlns:a16="http://schemas.microsoft.com/office/drawing/2014/main" id="{BC829314-B407-4765-9BAB-D20814C461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8282CC-2B93-4BA6-A489-D5CAE747C611}"/>
              </a:ext>
            </a:extLst>
          </p:cNvPr>
          <p:cNvSpPr>
            <a:spLocks noGrp="1"/>
          </p:cNvSpPr>
          <p:nvPr>
            <p:ph type="sldNum" sz="quarter" idx="12"/>
          </p:nvPr>
        </p:nvSpPr>
        <p:spPr/>
        <p:txBody>
          <a:bodyPr/>
          <a:lstStyle/>
          <a:p>
            <a:fld id="{C5C0F7EA-DAA7-41D6-A61C-FB391B0C65A0}" type="slidenum">
              <a:rPr lang="en-US" smtClean="0"/>
              <a:t>‹#›</a:t>
            </a:fld>
            <a:endParaRPr lang="en-US"/>
          </a:p>
        </p:txBody>
      </p:sp>
    </p:spTree>
    <p:extLst>
      <p:ext uri="{BB962C8B-B14F-4D97-AF65-F5344CB8AC3E}">
        <p14:creationId xmlns:p14="http://schemas.microsoft.com/office/powerpoint/2010/main" val="3486375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76EB9-126E-432F-8788-F50CCE4129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C28475-3111-4213-BC21-6354DE27D284}"/>
              </a:ext>
            </a:extLst>
          </p:cNvPr>
          <p:cNvSpPr>
            <a:spLocks noGrp="1"/>
          </p:cNvSpPr>
          <p:nvPr>
            <p:ph type="dt" sz="half" idx="10"/>
          </p:nvPr>
        </p:nvSpPr>
        <p:spPr/>
        <p:txBody>
          <a:bodyPr/>
          <a:lstStyle/>
          <a:p>
            <a:fld id="{A933747F-9414-4AD2-8BE8-790D88281C2D}" type="datetimeFigureOut">
              <a:rPr lang="en-US" smtClean="0"/>
              <a:t>10/18/2021</a:t>
            </a:fld>
            <a:endParaRPr lang="en-US"/>
          </a:p>
        </p:txBody>
      </p:sp>
      <p:sp>
        <p:nvSpPr>
          <p:cNvPr id="4" name="Footer Placeholder 3">
            <a:extLst>
              <a:ext uri="{FF2B5EF4-FFF2-40B4-BE49-F238E27FC236}">
                <a16:creationId xmlns:a16="http://schemas.microsoft.com/office/drawing/2014/main" id="{764D4E5D-7663-485F-A34B-942677C808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5E3151-8E0E-4E6C-B093-62098F0144AF}"/>
              </a:ext>
            </a:extLst>
          </p:cNvPr>
          <p:cNvSpPr>
            <a:spLocks noGrp="1"/>
          </p:cNvSpPr>
          <p:nvPr>
            <p:ph type="sldNum" sz="quarter" idx="12"/>
          </p:nvPr>
        </p:nvSpPr>
        <p:spPr/>
        <p:txBody>
          <a:bodyPr/>
          <a:lstStyle/>
          <a:p>
            <a:fld id="{C5C0F7EA-DAA7-41D6-A61C-FB391B0C65A0}" type="slidenum">
              <a:rPr lang="en-US" smtClean="0"/>
              <a:t>‹#›</a:t>
            </a:fld>
            <a:endParaRPr lang="en-US"/>
          </a:p>
        </p:txBody>
      </p:sp>
    </p:spTree>
    <p:extLst>
      <p:ext uri="{BB962C8B-B14F-4D97-AF65-F5344CB8AC3E}">
        <p14:creationId xmlns:p14="http://schemas.microsoft.com/office/powerpoint/2010/main" val="2563824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70AAA-89A3-46B5-90DB-7C44E122EEE1}"/>
              </a:ext>
            </a:extLst>
          </p:cNvPr>
          <p:cNvSpPr>
            <a:spLocks noGrp="1"/>
          </p:cNvSpPr>
          <p:nvPr>
            <p:ph type="dt" sz="half" idx="10"/>
          </p:nvPr>
        </p:nvSpPr>
        <p:spPr/>
        <p:txBody>
          <a:bodyPr/>
          <a:lstStyle/>
          <a:p>
            <a:fld id="{A933747F-9414-4AD2-8BE8-790D88281C2D}" type="datetimeFigureOut">
              <a:rPr lang="en-US" smtClean="0"/>
              <a:t>10/18/2021</a:t>
            </a:fld>
            <a:endParaRPr lang="en-US"/>
          </a:p>
        </p:txBody>
      </p:sp>
      <p:sp>
        <p:nvSpPr>
          <p:cNvPr id="3" name="Footer Placeholder 2">
            <a:extLst>
              <a:ext uri="{FF2B5EF4-FFF2-40B4-BE49-F238E27FC236}">
                <a16:creationId xmlns:a16="http://schemas.microsoft.com/office/drawing/2014/main" id="{9270610A-FC60-44E7-BE33-C7CA2FA4B5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F21E80-6A7B-4D19-9BDC-A2F9E8711492}"/>
              </a:ext>
            </a:extLst>
          </p:cNvPr>
          <p:cNvSpPr>
            <a:spLocks noGrp="1"/>
          </p:cNvSpPr>
          <p:nvPr>
            <p:ph type="sldNum" sz="quarter" idx="12"/>
          </p:nvPr>
        </p:nvSpPr>
        <p:spPr/>
        <p:txBody>
          <a:bodyPr/>
          <a:lstStyle/>
          <a:p>
            <a:fld id="{C5C0F7EA-DAA7-41D6-A61C-FB391B0C65A0}" type="slidenum">
              <a:rPr lang="en-US" smtClean="0"/>
              <a:t>‹#›</a:t>
            </a:fld>
            <a:endParaRPr lang="en-US"/>
          </a:p>
        </p:txBody>
      </p:sp>
    </p:spTree>
    <p:extLst>
      <p:ext uri="{BB962C8B-B14F-4D97-AF65-F5344CB8AC3E}">
        <p14:creationId xmlns:p14="http://schemas.microsoft.com/office/powerpoint/2010/main" val="1090385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9E8B-15B9-4309-9C12-4A6C792BDF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E9FFE5-ECD5-4F0C-957A-D51DFB3B53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D624CA-84D3-4E22-A621-43C2C5075E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FFF924-612F-430B-8BA3-8F90E52F7590}"/>
              </a:ext>
            </a:extLst>
          </p:cNvPr>
          <p:cNvSpPr>
            <a:spLocks noGrp="1"/>
          </p:cNvSpPr>
          <p:nvPr>
            <p:ph type="dt" sz="half" idx="10"/>
          </p:nvPr>
        </p:nvSpPr>
        <p:spPr/>
        <p:txBody>
          <a:bodyPr/>
          <a:lstStyle/>
          <a:p>
            <a:fld id="{A933747F-9414-4AD2-8BE8-790D88281C2D}" type="datetimeFigureOut">
              <a:rPr lang="en-US" smtClean="0"/>
              <a:t>10/18/2021</a:t>
            </a:fld>
            <a:endParaRPr lang="en-US"/>
          </a:p>
        </p:txBody>
      </p:sp>
      <p:sp>
        <p:nvSpPr>
          <p:cNvPr id="6" name="Footer Placeholder 5">
            <a:extLst>
              <a:ext uri="{FF2B5EF4-FFF2-40B4-BE49-F238E27FC236}">
                <a16:creationId xmlns:a16="http://schemas.microsoft.com/office/drawing/2014/main" id="{13CA05DA-4A61-44E6-8905-A0ACDC2BF7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E8AF86-EBF9-4B17-BB60-5AE3911468DB}"/>
              </a:ext>
            </a:extLst>
          </p:cNvPr>
          <p:cNvSpPr>
            <a:spLocks noGrp="1"/>
          </p:cNvSpPr>
          <p:nvPr>
            <p:ph type="sldNum" sz="quarter" idx="12"/>
          </p:nvPr>
        </p:nvSpPr>
        <p:spPr/>
        <p:txBody>
          <a:bodyPr/>
          <a:lstStyle/>
          <a:p>
            <a:fld id="{C5C0F7EA-DAA7-41D6-A61C-FB391B0C65A0}" type="slidenum">
              <a:rPr lang="en-US" smtClean="0"/>
              <a:t>‹#›</a:t>
            </a:fld>
            <a:endParaRPr lang="en-US"/>
          </a:p>
        </p:txBody>
      </p:sp>
    </p:spTree>
    <p:extLst>
      <p:ext uri="{BB962C8B-B14F-4D97-AF65-F5344CB8AC3E}">
        <p14:creationId xmlns:p14="http://schemas.microsoft.com/office/powerpoint/2010/main" val="3218440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C13D5-9EB2-4F3C-8221-C1EC4BCE7A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2EBE2C-EE7E-4AE4-90B4-5B523E9434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C11D5A-0F85-4C3B-9CED-2DACC2BE9E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A81940-DF9D-4714-9CC1-07E355A68E87}"/>
              </a:ext>
            </a:extLst>
          </p:cNvPr>
          <p:cNvSpPr>
            <a:spLocks noGrp="1"/>
          </p:cNvSpPr>
          <p:nvPr>
            <p:ph type="dt" sz="half" idx="10"/>
          </p:nvPr>
        </p:nvSpPr>
        <p:spPr/>
        <p:txBody>
          <a:bodyPr/>
          <a:lstStyle/>
          <a:p>
            <a:fld id="{A933747F-9414-4AD2-8BE8-790D88281C2D}" type="datetimeFigureOut">
              <a:rPr lang="en-US" smtClean="0"/>
              <a:t>10/18/2021</a:t>
            </a:fld>
            <a:endParaRPr lang="en-US"/>
          </a:p>
        </p:txBody>
      </p:sp>
      <p:sp>
        <p:nvSpPr>
          <p:cNvPr id="6" name="Footer Placeholder 5">
            <a:extLst>
              <a:ext uri="{FF2B5EF4-FFF2-40B4-BE49-F238E27FC236}">
                <a16:creationId xmlns:a16="http://schemas.microsoft.com/office/drawing/2014/main" id="{0C5AED16-4A27-4026-BFC2-6346D0F951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FA2CD3-1B06-4DDE-9FD1-7217907B95A9}"/>
              </a:ext>
            </a:extLst>
          </p:cNvPr>
          <p:cNvSpPr>
            <a:spLocks noGrp="1"/>
          </p:cNvSpPr>
          <p:nvPr>
            <p:ph type="sldNum" sz="quarter" idx="12"/>
          </p:nvPr>
        </p:nvSpPr>
        <p:spPr/>
        <p:txBody>
          <a:bodyPr/>
          <a:lstStyle/>
          <a:p>
            <a:fld id="{C5C0F7EA-DAA7-41D6-A61C-FB391B0C65A0}" type="slidenum">
              <a:rPr lang="en-US" smtClean="0"/>
              <a:t>‹#›</a:t>
            </a:fld>
            <a:endParaRPr lang="en-US"/>
          </a:p>
        </p:txBody>
      </p:sp>
    </p:spTree>
    <p:extLst>
      <p:ext uri="{BB962C8B-B14F-4D97-AF65-F5344CB8AC3E}">
        <p14:creationId xmlns:p14="http://schemas.microsoft.com/office/powerpoint/2010/main" val="3839237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330E34-72F8-48EA-B805-51CFC29720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19B1CC-D687-49BF-9450-20ADB2943F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9AA117-D5B9-4CF4-92E5-0CD4DB7054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33747F-9414-4AD2-8BE8-790D88281C2D}" type="datetimeFigureOut">
              <a:rPr lang="en-US" smtClean="0"/>
              <a:t>10/18/2021</a:t>
            </a:fld>
            <a:endParaRPr lang="en-US"/>
          </a:p>
        </p:txBody>
      </p:sp>
      <p:sp>
        <p:nvSpPr>
          <p:cNvPr id="5" name="Footer Placeholder 4">
            <a:extLst>
              <a:ext uri="{FF2B5EF4-FFF2-40B4-BE49-F238E27FC236}">
                <a16:creationId xmlns:a16="http://schemas.microsoft.com/office/drawing/2014/main" id="{913A0CE3-2E42-44CC-AC84-EC9CD603CA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8E8DD2-D31E-4A21-9A0B-F0AE1D8FAD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C0F7EA-DAA7-41D6-A61C-FB391B0C65A0}" type="slidenum">
              <a:rPr lang="en-US" smtClean="0"/>
              <a:t>‹#›</a:t>
            </a:fld>
            <a:endParaRPr lang="en-US"/>
          </a:p>
        </p:txBody>
      </p:sp>
    </p:spTree>
    <p:extLst>
      <p:ext uri="{BB962C8B-B14F-4D97-AF65-F5344CB8AC3E}">
        <p14:creationId xmlns:p14="http://schemas.microsoft.com/office/powerpoint/2010/main" val="13761020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peerj.com/articles/4794/"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www.filazzola.info/"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river running through a forest&#10;&#10;Description automatically generated">
            <a:extLst>
              <a:ext uri="{FF2B5EF4-FFF2-40B4-BE49-F238E27FC236}">
                <a16:creationId xmlns:a16="http://schemas.microsoft.com/office/drawing/2014/main" id="{96F77A01-61CA-41E9-82CC-AFC5B8D2100B}"/>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5711" b="19289"/>
          <a:stretch/>
        </p:blipFill>
        <p:spPr>
          <a:xfrm>
            <a:off x="20" y="10"/>
            <a:ext cx="12191980" cy="6857990"/>
          </a:xfrm>
          <a:prstGeom prst="rect">
            <a:avLst/>
          </a:prstGeom>
        </p:spPr>
      </p:pic>
      <p:sp>
        <p:nvSpPr>
          <p:cNvPr id="2" name="Title 1">
            <a:extLst>
              <a:ext uri="{FF2B5EF4-FFF2-40B4-BE49-F238E27FC236}">
                <a16:creationId xmlns:a16="http://schemas.microsoft.com/office/drawing/2014/main" id="{1769608C-F5BE-4D1B-A221-EE25CFC3BDB2}"/>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Generalized Linear Models (GLMs)</a:t>
            </a:r>
          </a:p>
        </p:txBody>
      </p:sp>
      <p:sp>
        <p:nvSpPr>
          <p:cNvPr id="3" name="Subtitle 2">
            <a:extLst>
              <a:ext uri="{FF2B5EF4-FFF2-40B4-BE49-F238E27FC236}">
                <a16:creationId xmlns:a16="http://schemas.microsoft.com/office/drawing/2014/main" id="{A00BB300-72AD-4760-A116-EF276DEFEC96}"/>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Dr. Alessandro Filazzola &amp; Dr. Christopher Lortie</a:t>
            </a:r>
          </a:p>
          <a:p>
            <a:r>
              <a:rPr lang="en-US" dirty="0">
                <a:solidFill>
                  <a:srgbClr val="FFFFFF"/>
                </a:solidFill>
              </a:rPr>
              <a:t>BIOL 5018</a:t>
            </a:r>
          </a:p>
        </p:txBody>
      </p:sp>
    </p:spTree>
    <p:extLst>
      <p:ext uri="{BB962C8B-B14F-4D97-AF65-F5344CB8AC3E}">
        <p14:creationId xmlns:p14="http://schemas.microsoft.com/office/powerpoint/2010/main" val="162439172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BE47-917F-4DBB-938E-B113B1464782}"/>
              </a:ext>
            </a:extLst>
          </p:cNvPr>
          <p:cNvSpPr>
            <a:spLocks noGrp="1"/>
          </p:cNvSpPr>
          <p:nvPr>
            <p:ph type="title"/>
          </p:nvPr>
        </p:nvSpPr>
        <p:spPr/>
        <p:txBody>
          <a:bodyPr/>
          <a:lstStyle/>
          <a:p>
            <a:r>
              <a:rPr lang="en-US" dirty="0"/>
              <a:t>1) Fitting a line: logistic regression</a:t>
            </a:r>
          </a:p>
        </p:txBody>
      </p:sp>
      <p:cxnSp>
        <p:nvCxnSpPr>
          <p:cNvPr id="4" name="Straight Connector 3">
            <a:extLst>
              <a:ext uri="{FF2B5EF4-FFF2-40B4-BE49-F238E27FC236}">
                <a16:creationId xmlns:a16="http://schemas.microsoft.com/office/drawing/2014/main" id="{E0EC7E70-FB82-4A91-96F1-8B55D31A8F58}"/>
              </a:ext>
            </a:extLst>
          </p:cNvPr>
          <p:cNvCxnSpPr>
            <a:cxnSpLocks/>
          </p:cNvCxnSpPr>
          <p:nvPr/>
        </p:nvCxnSpPr>
        <p:spPr>
          <a:xfrm>
            <a:off x="2692959" y="1821316"/>
            <a:ext cx="0" cy="4358420"/>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6E3CE7A1-DB02-4EA3-A865-612A597337E7}"/>
              </a:ext>
            </a:extLst>
          </p:cNvPr>
          <p:cNvCxnSpPr>
            <a:cxnSpLocks/>
          </p:cNvCxnSpPr>
          <p:nvPr/>
        </p:nvCxnSpPr>
        <p:spPr>
          <a:xfrm flipV="1">
            <a:off x="2692959" y="6179735"/>
            <a:ext cx="6219932"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905EFBB-073A-443C-90D6-8931140993E0}"/>
              </a:ext>
            </a:extLst>
          </p:cNvPr>
          <p:cNvSpPr txBox="1"/>
          <p:nvPr/>
        </p:nvSpPr>
        <p:spPr>
          <a:xfrm rot="16200000">
            <a:off x="834828" y="3591355"/>
            <a:ext cx="1395703" cy="369332"/>
          </a:xfrm>
          <a:prstGeom prst="rect">
            <a:avLst/>
          </a:prstGeom>
          <a:noFill/>
        </p:spPr>
        <p:txBody>
          <a:bodyPr wrap="none" rtlCol="0">
            <a:spAutoFit/>
          </a:bodyPr>
          <a:lstStyle/>
          <a:p>
            <a:r>
              <a:rPr lang="en-US" b="1" dirty="0"/>
              <a:t>Lake Ice-free</a:t>
            </a:r>
          </a:p>
        </p:txBody>
      </p:sp>
      <p:grpSp>
        <p:nvGrpSpPr>
          <p:cNvPr id="10" name="Group 9">
            <a:extLst>
              <a:ext uri="{FF2B5EF4-FFF2-40B4-BE49-F238E27FC236}">
                <a16:creationId xmlns:a16="http://schemas.microsoft.com/office/drawing/2014/main" id="{8BB2C043-D6CE-47FF-BCDA-4CD068E5CE36}"/>
              </a:ext>
            </a:extLst>
          </p:cNvPr>
          <p:cNvGrpSpPr/>
          <p:nvPr/>
        </p:nvGrpSpPr>
        <p:grpSpPr>
          <a:xfrm>
            <a:off x="2634739" y="6179735"/>
            <a:ext cx="6355598" cy="590397"/>
            <a:chOff x="2634739" y="6179735"/>
            <a:chExt cx="6355598" cy="590397"/>
          </a:xfrm>
        </p:grpSpPr>
        <p:sp>
          <p:nvSpPr>
            <p:cNvPr id="6" name="TextBox 5">
              <a:extLst>
                <a:ext uri="{FF2B5EF4-FFF2-40B4-BE49-F238E27FC236}">
                  <a16:creationId xmlns:a16="http://schemas.microsoft.com/office/drawing/2014/main" id="{5E01EEAD-AB61-433B-9FED-B4233FD79B1A}"/>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8" name="TextBox 7">
              <a:extLst>
                <a:ext uri="{FF2B5EF4-FFF2-40B4-BE49-F238E27FC236}">
                  <a16:creationId xmlns:a16="http://schemas.microsoft.com/office/drawing/2014/main" id="{0EA2D56C-6D13-445C-9AB0-FA0AC989EAE2}"/>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9" name="TextBox 8">
              <a:extLst>
                <a:ext uri="{FF2B5EF4-FFF2-40B4-BE49-F238E27FC236}">
                  <a16:creationId xmlns:a16="http://schemas.microsoft.com/office/drawing/2014/main" id="{D1805CDD-7DFD-4CA0-905F-10E252D1EE39}"/>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1" name="TextBox 10">
            <a:extLst>
              <a:ext uri="{FF2B5EF4-FFF2-40B4-BE49-F238E27FC236}">
                <a16:creationId xmlns:a16="http://schemas.microsoft.com/office/drawing/2014/main" id="{79F51915-61CF-4DAF-8C3D-4BF6D1EFF93E}"/>
              </a:ext>
            </a:extLst>
          </p:cNvPr>
          <p:cNvSpPr txBox="1"/>
          <p:nvPr/>
        </p:nvSpPr>
        <p:spPr>
          <a:xfrm>
            <a:off x="2255607" y="5856539"/>
            <a:ext cx="301686" cy="369332"/>
          </a:xfrm>
          <a:prstGeom prst="rect">
            <a:avLst/>
          </a:prstGeom>
          <a:noFill/>
        </p:spPr>
        <p:txBody>
          <a:bodyPr wrap="none" rtlCol="0">
            <a:spAutoFit/>
          </a:bodyPr>
          <a:lstStyle/>
          <a:p>
            <a:r>
              <a:rPr lang="en-US" dirty="0"/>
              <a:t>0</a:t>
            </a:r>
          </a:p>
        </p:txBody>
      </p:sp>
      <p:sp>
        <p:nvSpPr>
          <p:cNvPr id="12" name="TextBox 11">
            <a:extLst>
              <a:ext uri="{FF2B5EF4-FFF2-40B4-BE49-F238E27FC236}">
                <a16:creationId xmlns:a16="http://schemas.microsoft.com/office/drawing/2014/main" id="{813D5F98-42AA-48B5-8E32-F3272E813379}"/>
              </a:ext>
            </a:extLst>
          </p:cNvPr>
          <p:cNvSpPr txBox="1"/>
          <p:nvPr/>
        </p:nvSpPr>
        <p:spPr>
          <a:xfrm>
            <a:off x="2255607" y="1816179"/>
            <a:ext cx="301686" cy="369332"/>
          </a:xfrm>
          <a:prstGeom prst="rect">
            <a:avLst/>
          </a:prstGeom>
          <a:noFill/>
        </p:spPr>
        <p:txBody>
          <a:bodyPr wrap="none" rtlCol="0">
            <a:spAutoFit/>
          </a:bodyPr>
          <a:lstStyle/>
          <a:p>
            <a:r>
              <a:rPr lang="en-US" dirty="0"/>
              <a:t>1</a:t>
            </a:r>
          </a:p>
        </p:txBody>
      </p:sp>
      <p:sp>
        <p:nvSpPr>
          <p:cNvPr id="13" name="Oval 12">
            <a:extLst>
              <a:ext uri="{FF2B5EF4-FFF2-40B4-BE49-F238E27FC236}">
                <a16:creationId xmlns:a16="http://schemas.microsoft.com/office/drawing/2014/main" id="{2358CA57-3B8C-410F-8218-CFA2E29780A0}"/>
              </a:ext>
            </a:extLst>
          </p:cNvPr>
          <p:cNvSpPr/>
          <p:nvPr/>
        </p:nvSpPr>
        <p:spPr>
          <a:xfrm>
            <a:off x="3328827" y="5938463"/>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445BAE-8674-42BC-B5AA-C6F0C9B67E40}"/>
              </a:ext>
            </a:extLst>
          </p:cNvPr>
          <p:cNvSpPr/>
          <p:nvPr/>
        </p:nvSpPr>
        <p:spPr>
          <a:xfrm>
            <a:off x="3788108" y="5938462"/>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4999888-5FBA-41C6-B03C-371EA530D20B}"/>
              </a:ext>
            </a:extLst>
          </p:cNvPr>
          <p:cNvSpPr/>
          <p:nvPr/>
        </p:nvSpPr>
        <p:spPr>
          <a:xfrm>
            <a:off x="4247389" y="5936695"/>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500A5E1-DBBB-458F-BC5D-6464BAAC74C3}"/>
              </a:ext>
            </a:extLst>
          </p:cNvPr>
          <p:cNvSpPr/>
          <p:nvPr/>
        </p:nvSpPr>
        <p:spPr>
          <a:xfrm>
            <a:off x="5165951" y="5936694"/>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7033DDE-A446-4C5A-9B7B-AE64D2F9F33C}"/>
              </a:ext>
            </a:extLst>
          </p:cNvPr>
          <p:cNvSpPr/>
          <p:nvPr/>
        </p:nvSpPr>
        <p:spPr>
          <a:xfrm>
            <a:off x="5697522" y="5936693"/>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55877A0-6998-4ED6-8810-AE43264C3A83}"/>
              </a:ext>
            </a:extLst>
          </p:cNvPr>
          <p:cNvSpPr/>
          <p:nvPr/>
        </p:nvSpPr>
        <p:spPr>
          <a:xfrm>
            <a:off x="5697522" y="1913520"/>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783798C-DDA9-4FF5-B11C-CAB8FE105D71}"/>
              </a:ext>
            </a:extLst>
          </p:cNvPr>
          <p:cNvSpPr/>
          <p:nvPr/>
        </p:nvSpPr>
        <p:spPr>
          <a:xfrm>
            <a:off x="6156803" y="1911753"/>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0BE727-850C-415A-B7F6-D90B6933DBD3}"/>
              </a:ext>
            </a:extLst>
          </p:cNvPr>
          <p:cNvSpPr/>
          <p:nvPr/>
        </p:nvSpPr>
        <p:spPr>
          <a:xfrm>
            <a:off x="7075365" y="1911752"/>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3FBEF1B-4939-4C4C-977E-03F4E4477170}"/>
              </a:ext>
            </a:extLst>
          </p:cNvPr>
          <p:cNvSpPr/>
          <p:nvPr/>
        </p:nvSpPr>
        <p:spPr>
          <a:xfrm>
            <a:off x="7606936" y="1911751"/>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9AECDCF-2EE7-4C45-BC49-A6E251553857}"/>
              </a:ext>
            </a:extLst>
          </p:cNvPr>
          <p:cNvSpPr/>
          <p:nvPr/>
        </p:nvSpPr>
        <p:spPr>
          <a:xfrm>
            <a:off x="6434102" y="1909089"/>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1D21130-A7D3-4776-AA65-3FFD9060312A}"/>
              </a:ext>
            </a:extLst>
          </p:cNvPr>
          <p:cNvSpPr/>
          <p:nvPr/>
        </p:nvSpPr>
        <p:spPr>
          <a:xfrm>
            <a:off x="7894012" y="1909089"/>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1FAB66F-7C27-45B7-B100-5844F4183DEA}"/>
              </a:ext>
            </a:extLst>
          </p:cNvPr>
          <p:cNvSpPr/>
          <p:nvPr/>
        </p:nvSpPr>
        <p:spPr>
          <a:xfrm>
            <a:off x="8425583" y="1909088"/>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56A23AA-BE86-4DB5-90A2-8BF7F6E77506}"/>
              </a:ext>
            </a:extLst>
          </p:cNvPr>
          <p:cNvSpPr/>
          <p:nvPr/>
        </p:nvSpPr>
        <p:spPr>
          <a:xfrm>
            <a:off x="2820045" y="1934239"/>
            <a:ext cx="5938915"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34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BE47-917F-4DBB-938E-B113B1464782}"/>
              </a:ext>
            </a:extLst>
          </p:cNvPr>
          <p:cNvSpPr>
            <a:spLocks noGrp="1"/>
          </p:cNvSpPr>
          <p:nvPr>
            <p:ph type="title"/>
          </p:nvPr>
        </p:nvSpPr>
        <p:spPr/>
        <p:txBody>
          <a:bodyPr/>
          <a:lstStyle/>
          <a:p>
            <a:r>
              <a:rPr lang="en-US" dirty="0"/>
              <a:t>1) Fitting a line: logistic regression</a:t>
            </a:r>
          </a:p>
        </p:txBody>
      </p:sp>
      <p:cxnSp>
        <p:nvCxnSpPr>
          <p:cNvPr id="4" name="Straight Connector 3">
            <a:extLst>
              <a:ext uri="{FF2B5EF4-FFF2-40B4-BE49-F238E27FC236}">
                <a16:creationId xmlns:a16="http://schemas.microsoft.com/office/drawing/2014/main" id="{E0EC7E70-FB82-4A91-96F1-8B55D31A8F58}"/>
              </a:ext>
            </a:extLst>
          </p:cNvPr>
          <p:cNvCxnSpPr>
            <a:cxnSpLocks/>
          </p:cNvCxnSpPr>
          <p:nvPr/>
        </p:nvCxnSpPr>
        <p:spPr>
          <a:xfrm>
            <a:off x="2692959" y="1821316"/>
            <a:ext cx="0" cy="4358420"/>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6E3CE7A1-DB02-4EA3-A865-612A597337E7}"/>
              </a:ext>
            </a:extLst>
          </p:cNvPr>
          <p:cNvCxnSpPr>
            <a:cxnSpLocks/>
          </p:cNvCxnSpPr>
          <p:nvPr/>
        </p:nvCxnSpPr>
        <p:spPr>
          <a:xfrm flipV="1">
            <a:off x="2692959" y="6179735"/>
            <a:ext cx="6219932"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905EFBB-073A-443C-90D6-8931140993E0}"/>
              </a:ext>
            </a:extLst>
          </p:cNvPr>
          <p:cNvSpPr txBox="1"/>
          <p:nvPr/>
        </p:nvSpPr>
        <p:spPr>
          <a:xfrm rot="16200000">
            <a:off x="834828" y="3591355"/>
            <a:ext cx="1395703" cy="369332"/>
          </a:xfrm>
          <a:prstGeom prst="rect">
            <a:avLst/>
          </a:prstGeom>
          <a:noFill/>
        </p:spPr>
        <p:txBody>
          <a:bodyPr wrap="none" rtlCol="0">
            <a:spAutoFit/>
          </a:bodyPr>
          <a:lstStyle/>
          <a:p>
            <a:r>
              <a:rPr lang="en-US" b="1" dirty="0"/>
              <a:t>Lake Ice-free</a:t>
            </a:r>
          </a:p>
        </p:txBody>
      </p:sp>
      <p:grpSp>
        <p:nvGrpSpPr>
          <p:cNvPr id="10" name="Group 9">
            <a:extLst>
              <a:ext uri="{FF2B5EF4-FFF2-40B4-BE49-F238E27FC236}">
                <a16:creationId xmlns:a16="http://schemas.microsoft.com/office/drawing/2014/main" id="{8BB2C043-D6CE-47FF-BCDA-4CD068E5CE36}"/>
              </a:ext>
            </a:extLst>
          </p:cNvPr>
          <p:cNvGrpSpPr/>
          <p:nvPr/>
        </p:nvGrpSpPr>
        <p:grpSpPr>
          <a:xfrm>
            <a:off x="2634739" y="6179735"/>
            <a:ext cx="6355598" cy="590397"/>
            <a:chOff x="2634739" y="6179735"/>
            <a:chExt cx="6355598" cy="590397"/>
          </a:xfrm>
        </p:grpSpPr>
        <p:sp>
          <p:nvSpPr>
            <p:cNvPr id="6" name="TextBox 5">
              <a:extLst>
                <a:ext uri="{FF2B5EF4-FFF2-40B4-BE49-F238E27FC236}">
                  <a16:creationId xmlns:a16="http://schemas.microsoft.com/office/drawing/2014/main" id="{5E01EEAD-AB61-433B-9FED-B4233FD79B1A}"/>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8" name="TextBox 7">
              <a:extLst>
                <a:ext uri="{FF2B5EF4-FFF2-40B4-BE49-F238E27FC236}">
                  <a16:creationId xmlns:a16="http://schemas.microsoft.com/office/drawing/2014/main" id="{0EA2D56C-6D13-445C-9AB0-FA0AC989EAE2}"/>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9" name="TextBox 8">
              <a:extLst>
                <a:ext uri="{FF2B5EF4-FFF2-40B4-BE49-F238E27FC236}">
                  <a16:creationId xmlns:a16="http://schemas.microsoft.com/office/drawing/2014/main" id="{D1805CDD-7DFD-4CA0-905F-10E252D1EE39}"/>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1" name="TextBox 10">
            <a:extLst>
              <a:ext uri="{FF2B5EF4-FFF2-40B4-BE49-F238E27FC236}">
                <a16:creationId xmlns:a16="http://schemas.microsoft.com/office/drawing/2014/main" id="{79F51915-61CF-4DAF-8C3D-4BF6D1EFF93E}"/>
              </a:ext>
            </a:extLst>
          </p:cNvPr>
          <p:cNvSpPr txBox="1"/>
          <p:nvPr/>
        </p:nvSpPr>
        <p:spPr>
          <a:xfrm>
            <a:off x="2255607" y="5856539"/>
            <a:ext cx="301686" cy="369332"/>
          </a:xfrm>
          <a:prstGeom prst="rect">
            <a:avLst/>
          </a:prstGeom>
          <a:noFill/>
        </p:spPr>
        <p:txBody>
          <a:bodyPr wrap="none" rtlCol="0">
            <a:spAutoFit/>
          </a:bodyPr>
          <a:lstStyle/>
          <a:p>
            <a:r>
              <a:rPr lang="en-US" dirty="0"/>
              <a:t>0</a:t>
            </a:r>
          </a:p>
        </p:txBody>
      </p:sp>
      <p:sp>
        <p:nvSpPr>
          <p:cNvPr id="12" name="TextBox 11">
            <a:extLst>
              <a:ext uri="{FF2B5EF4-FFF2-40B4-BE49-F238E27FC236}">
                <a16:creationId xmlns:a16="http://schemas.microsoft.com/office/drawing/2014/main" id="{813D5F98-42AA-48B5-8E32-F3272E813379}"/>
              </a:ext>
            </a:extLst>
          </p:cNvPr>
          <p:cNvSpPr txBox="1"/>
          <p:nvPr/>
        </p:nvSpPr>
        <p:spPr>
          <a:xfrm>
            <a:off x="2255607" y="1816179"/>
            <a:ext cx="301686" cy="369332"/>
          </a:xfrm>
          <a:prstGeom prst="rect">
            <a:avLst/>
          </a:prstGeom>
          <a:noFill/>
        </p:spPr>
        <p:txBody>
          <a:bodyPr wrap="none" rtlCol="0">
            <a:spAutoFit/>
          </a:bodyPr>
          <a:lstStyle/>
          <a:p>
            <a:r>
              <a:rPr lang="en-US" dirty="0"/>
              <a:t>1</a:t>
            </a:r>
          </a:p>
        </p:txBody>
      </p:sp>
      <p:sp>
        <p:nvSpPr>
          <p:cNvPr id="13" name="Oval 12">
            <a:extLst>
              <a:ext uri="{FF2B5EF4-FFF2-40B4-BE49-F238E27FC236}">
                <a16:creationId xmlns:a16="http://schemas.microsoft.com/office/drawing/2014/main" id="{2358CA57-3B8C-410F-8218-CFA2E29780A0}"/>
              </a:ext>
            </a:extLst>
          </p:cNvPr>
          <p:cNvSpPr/>
          <p:nvPr/>
        </p:nvSpPr>
        <p:spPr>
          <a:xfrm>
            <a:off x="3328827" y="5938463"/>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445BAE-8674-42BC-B5AA-C6F0C9B67E40}"/>
              </a:ext>
            </a:extLst>
          </p:cNvPr>
          <p:cNvSpPr/>
          <p:nvPr/>
        </p:nvSpPr>
        <p:spPr>
          <a:xfrm>
            <a:off x="3788108" y="5938462"/>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4999888-5FBA-41C6-B03C-371EA530D20B}"/>
              </a:ext>
            </a:extLst>
          </p:cNvPr>
          <p:cNvSpPr/>
          <p:nvPr/>
        </p:nvSpPr>
        <p:spPr>
          <a:xfrm>
            <a:off x="4247389" y="5936695"/>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500A5E1-DBBB-458F-BC5D-6464BAAC74C3}"/>
              </a:ext>
            </a:extLst>
          </p:cNvPr>
          <p:cNvSpPr/>
          <p:nvPr/>
        </p:nvSpPr>
        <p:spPr>
          <a:xfrm>
            <a:off x="5165951" y="5936694"/>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7033DDE-A446-4C5A-9B7B-AE64D2F9F33C}"/>
              </a:ext>
            </a:extLst>
          </p:cNvPr>
          <p:cNvSpPr/>
          <p:nvPr/>
        </p:nvSpPr>
        <p:spPr>
          <a:xfrm>
            <a:off x="5697522" y="5936693"/>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55877A0-6998-4ED6-8810-AE43264C3A83}"/>
              </a:ext>
            </a:extLst>
          </p:cNvPr>
          <p:cNvSpPr/>
          <p:nvPr/>
        </p:nvSpPr>
        <p:spPr>
          <a:xfrm>
            <a:off x="5697522" y="1913520"/>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783798C-DDA9-4FF5-B11C-CAB8FE105D71}"/>
              </a:ext>
            </a:extLst>
          </p:cNvPr>
          <p:cNvSpPr/>
          <p:nvPr/>
        </p:nvSpPr>
        <p:spPr>
          <a:xfrm>
            <a:off x="6156803" y="1911753"/>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0BE727-850C-415A-B7F6-D90B6933DBD3}"/>
              </a:ext>
            </a:extLst>
          </p:cNvPr>
          <p:cNvSpPr/>
          <p:nvPr/>
        </p:nvSpPr>
        <p:spPr>
          <a:xfrm>
            <a:off x="7075365" y="1911752"/>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3FBEF1B-4939-4C4C-977E-03F4E4477170}"/>
              </a:ext>
            </a:extLst>
          </p:cNvPr>
          <p:cNvSpPr/>
          <p:nvPr/>
        </p:nvSpPr>
        <p:spPr>
          <a:xfrm>
            <a:off x="7606936" y="1911751"/>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9AECDCF-2EE7-4C45-BC49-A6E251553857}"/>
              </a:ext>
            </a:extLst>
          </p:cNvPr>
          <p:cNvSpPr/>
          <p:nvPr/>
        </p:nvSpPr>
        <p:spPr>
          <a:xfrm>
            <a:off x="6434102" y="1909089"/>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1D21130-A7D3-4776-AA65-3FFD9060312A}"/>
              </a:ext>
            </a:extLst>
          </p:cNvPr>
          <p:cNvSpPr/>
          <p:nvPr/>
        </p:nvSpPr>
        <p:spPr>
          <a:xfrm>
            <a:off x="7894012" y="1909089"/>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1FAB66F-7C27-45B7-B100-5844F4183DEA}"/>
              </a:ext>
            </a:extLst>
          </p:cNvPr>
          <p:cNvSpPr/>
          <p:nvPr/>
        </p:nvSpPr>
        <p:spPr>
          <a:xfrm>
            <a:off x="8425583" y="1909088"/>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56A23AA-BE86-4DB5-90A2-8BF7F6E77506}"/>
              </a:ext>
            </a:extLst>
          </p:cNvPr>
          <p:cNvSpPr/>
          <p:nvPr/>
        </p:nvSpPr>
        <p:spPr>
          <a:xfrm>
            <a:off x="2820045" y="1934239"/>
            <a:ext cx="5938915"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6F5E511-2887-4461-9F86-AEE72EE5B217}"/>
              </a:ext>
            </a:extLst>
          </p:cNvPr>
          <p:cNvSpPr/>
          <p:nvPr/>
        </p:nvSpPr>
        <p:spPr>
          <a:xfrm>
            <a:off x="8425583" y="6049101"/>
            <a:ext cx="263068" cy="2435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F8A78A4F-F26C-4584-9C22-53B0BFB172C7}"/>
              </a:ext>
            </a:extLst>
          </p:cNvPr>
          <p:cNvCxnSpPr/>
          <p:nvPr/>
        </p:nvCxnSpPr>
        <p:spPr>
          <a:xfrm flipV="1">
            <a:off x="8541099" y="2185511"/>
            <a:ext cx="0" cy="37511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8AAB971-7FC8-4B6A-B935-6FDAC80CCE71}"/>
              </a:ext>
            </a:extLst>
          </p:cNvPr>
          <p:cNvSpPr/>
          <p:nvPr/>
        </p:nvSpPr>
        <p:spPr>
          <a:xfrm>
            <a:off x="6081880" y="6059733"/>
            <a:ext cx="263068" cy="2435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F61F4FBF-689A-47A6-8C1D-E1AA487D6863}"/>
              </a:ext>
            </a:extLst>
          </p:cNvPr>
          <p:cNvCxnSpPr>
            <a:cxnSpLocks/>
          </p:cNvCxnSpPr>
          <p:nvPr/>
        </p:nvCxnSpPr>
        <p:spPr>
          <a:xfrm flipV="1">
            <a:off x="6197396" y="2592475"/>
            <a:ext cx="0" cy="33548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9C8D45F-9A06-4173-AB32-E13861C6957A}"/>
              </a:ext>
            </a:extLst>
          </p:cNvPr>
          <p:cNvSpPr/>
          <p:nvPr/>
        </p:nvSpPr>
        <p:spPr>
          <a:xfrm>
            <a:off x="4698427" y="6059733"/>
            <a:ext cx="263068" cy="2435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9876D842-1EC1-4AAC-8BAE-9D1CD8641338}"/>
              </a:ext>
            </a:extLst>
          </p:cNvPr>
          <p:cNvCxnSpPr>
            <a:cxnSpLocks/>
          </p:cNvCxnSpPr>
          <p:nvPr/>
        </p:nvCxnSpPr>
        <p:spPr>
          <a:xfrm flipV="1">
            <a:off x="4823991" y="5856539"/>
            <a:ext cx="0" cy="1410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26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0"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BE47-917F-4DBB-938E-B113B1464782}"/>
              </a:ext>
            </a:extLst>
          </p:cNvPr>
          <p:cNvSpPr>
            <a:spLocks noGrp="1"/>
          </p:cNvSpPr>
          <p:nvPr>
            <p:ph type="title"/>
          </p:nvPr>
        </p:nvSpPr>
        <p:spPr/>
        <p:txBody>
          <a:bodyPr/>
          <a:lstStyle/>
          <a:p>
            <a:r>
              <a:rPr lang="en-US" dirty="0"/>
              <a:t>Question</a:t>
            </a:r>
          </a:p>
        </p:txBody>
      </p:sp>
      <p:cxnSp>
        <p:nvCxnSpPr>
          <p:cNvPr id="4" name="Straight Connector 3">
            <a:extLst>
              <a:ext uri="{FF2B5EF4-FFF2-40B4-BE49-F238E27FC236}">
                <a16:creationId xmlns:a16="http://schemas.microsoft.com/office/drawing/2014/main" id="{E0EC7E70-FB82-4A91-96F1-8B55D31A8F58}"/>
              </a:ext>
            </a:extLst>
          </p:cNvPr>
          <p:cNvCxnSpPr>
            <a:cxnSpLocks/>
          </p:cNvCxnSpPr>
          <p:nvPr/>
        </p:nvCxnSpPr>
        <p:spPr>
          <a:xfrm>
            <a:off x="2692959" y="1821316"/>
            <a:ext cx="0" cy="4358420"/>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6E3CE7A1-DB02-4EA3-A865-612A597337E7}"/>
              </a:ext>
            </a:extLst>
          </p:cNvPr>
          <p:cNvCxnSpPr>
            <a:cxnSpLocks/>
          </p:cNvCxnSpPr>
          <p:nvPr/>
        </p:nvCxnSpPr>
        <p:spPr>
          <a:xfrm flipV="1">
            <a:off x="2692959" y="6179735"/>
            <a:ext cx="6219932"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905EFBB-073A-443C-90D6-8931140993E0}"/>
              </a:ext>
            </a:extLst>
          </p:cNvPr>
          <p:cNvSpPr txBox="1"/>
          <p:nvPr/>
        </p:nvSpPr>
        <p:spPr>
          <a:xfrm rot="16200000">
            <a:off x="834828" y="3591355"/>
            <a:ext cx="1395703" cy="369332"/>
          </a:xfrm>
          <a:prstGeom prst="rect">
            <a:avLst/>
          </a:prstGeom>
          <a:noFill/>
        </p:spPr>
        <p:txBody>
          <a:bodyPr wrap="none" rtlCol="0">
            <a:spAutoFit/>
          </a:bodyPr>
          <a:lstStyle/>
          <a:p>
            <a:r>
              <a:rPr lang="en-US" b="1" dirty="0"/>
              <a:t>Lake Ice-free</a:t>
            </a:r>
          </a:p>
        </p:txBody>
      </p:sp>
      <p:grpSp>
        <p:nvGrpSpPr>
          <p:cNvPr id="10" name="Group 9">
            <a:extLst>
              <a:ext uri="{FF2B5EF4-FFF2-40B4-BE49-F238E27FC236}">
                <a16:creationId xmlns:a16="http://schemas.microsoft.com/office/drawing/2014/main" id="{8BB2C043-D6CE-47FF-BCDA-4CD068E5CE36}"/>
              </a:ext>
            </a:extLst>
          </p:cNvPr>
          <p:cNvGrpSpPr/>
          <p:nvPr/>
        </p:nvGrpSpPr>
        <p:grpSpPr>
          <a:xfrm>
            <a:off x="2634739" y="6179735"/>
            <a:ext cx="6355598" cy="590397"/>
            <a:chOff x="2634739" y="6179735"/>
            <a:chExt cx="6355598" cy="590397"/>
          </a:xfrm>
        </p:grpSpPr>
        <p:sp>
          <p:nvSpPr>
            <p:cNvPr id="6" name="TextBox 5">
              <a:extLst>
                <a:ext uri="{FF2B5EF4-FFF2-40B4-BE49-F238E27FC236}">
                  <a16:creationId xmlns:a16="http://schemas.microsoft.com/office/drawing/2014/main" id="{5E01EEAD-AB61-433B-9FED-B4233FD79B1A}"/>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8" name="TextBox 7">
              <a:extLst>
                <a:ext uri="{FF2B5EF4-FFF2-40B4-BE49-F238E27FC236}">
                  <a16:creationId xmlns:a16="http://schemas.microsoft.com/office/drawing/2014/main" id="{0EA2D56C-6D13-445C-9AB0-FA0AC989EAE2}"/>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9" name="TextBox 8">
              <a:extLst>
                <a:ext uri="{FF2B5EF4-FFF2-40B4-BE49-F238E27FC236}">
                  <a16:creationId xmlns:a16="http://schemas.microsoft.com/office/drawing/2014/main" id="{D1805CDD-7DFD-4CA0-905F-10E252D1EE39}"/>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1" name="TextBox 10">
            <a:extLst>
              <a:ext uri="{FF2B5EF4-FFF2-40B4-BE49-F238E27FC236}">
                <a16:creationId xmlns:a16="http://schemas.microsoft.com/office/drawing/2014/main" id="{79F51915-61CF-4DAF-8C3D-4BF6D1EFF93E}"/>
              </a:ext>
            </a:extLst>
          </p:cNvPr>
          <p:cNvSpPr txBox="1"/>
          <p:nvPr/>
        </p:nvSpPr>
        <p:spPr>
          <a:xfrm>
            <a:off x="2255607" y="5856539"/>
            <a:ext cx="301686" cy="369332"/>
          </a:xfrm>
          <a:prstGeom prst="rect">
            <a:avLst/>
          </a:prstGeom>
          <a:noFill/>
        </p:spPr>
        <p:txBody>
          <a:bodyPr wrap="none" rtlCol="0">
            <a:spAutoFit/>
          </a:bodyPr>
          <a:lstStyle/>
          <a:p>
            <a:r>
              <a:rPr lang="en-US" dirty="0"/>
              <a:t>0</a:t>
            </a:r>
          </a:p>
        </p:txBody>
      </p:sp>
      <p:sp>
        <p:nvSpPr>
          <p:cNvPr id="12" name="TextBox 11">
            <a:extLst>
              <a:ext uri="{FF2B5EF4-FFF2-40B4-BE49-F238E27FC236}">
                <a16:creationId xmlns:a16="http://schemas.microsoft.com/office/drawing/2014/main" id="{813D5F98-42AA-48B5-8E32-F3272E813379}"/>
              </a:ext>
            </a:extLst>
          </p:cNvPr>
          <p:cNvSpPr txBox="1"/>
          <p:nvPr/>
        </p:nvSpPr>
        <p:spPr>
          <a:xfrm>
            <a:off x="2255607" y="1816179"/>
            <a:ext cx="301686" cy="369332"/>
          </a:xfrm>
          <a:prstGeom prst="rect">
            <a:avLst/>
          </a:prstGeom>
          <a:noFill/>
        </p:spPr>
        <p:txBody>
          <a:bodyPr wrap="none" rtlCol="0">
            <a:spAutoFit/>
          </a:bodyPr>
          <a:lstStyle/>
          <a:p>
            <a:r>
              <a:rPr lang="en-US" dirty="0"/>
              <a:t>1</a:t>
            </a:r>
          </a:p>
        </p:txBody>
      </p:sp>
      <p:sp>
        <p:nvSpPr>
          <p:cNvPr id="13" name="Oval 12">
            <a:extLst>
              <a:ext uri="{FF2B5EF4-FFF2-40B4-BE49-F238E27FC236}">
                <a16:creationId xmlns:a16="http://schemas.microsoft.com/office/drawing/2014/main" id="{2358CA57-3B8C-410F-8218-CFA2E29780A0}"/>
              </a:ext>
            </a:extLst>
          </p:cNvPr>
          <p:cNvSpPr/>
          <p:nvPr/>
        </p:nvSpPr>
        <p:spPr>
          <a:xfrm>
            <a:off x="3328827" y="5938463"/>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445BAE-8674-42BC-B5AA-C6F0C9B67E40}"/>
              </a:ext>
            </a:extLst>
          </p:cNvPr>
          <p:cNvSpPr/>
          <p:nvPr/>
        </p:nvSpPr>
        <p:spPr>
          <a:xfrm>
            <a:off x="3788108" y="5938462"/>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4999888-5FBA-41C6-B03C-371EA530D20B}"/>
              </a:ext>
            </a:extLst>
          </p:cNvPr>
          <p:cNvSpPr/>
          <p:nvPr/>
        </p:nvSpPr>
        <p:spPr>
          <a:xfrm>
            <a:off x="4247389" y="5936695"/>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500A5E1-DBBB-458F-BC5D-6464BAAC74C3}"/>
              </a:ext>
            </a:extLst>
          </p:cNvPr>
          <p:cNvSpPr/>
          <p:nvPr/>
        </p:nvSpPr>
        <p:spPr>
          <a:xfrm>
            <a:off x="5165951" y="5936694"/>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7033DDE-A446-4C5A-9B7B-AE64D2F9F33C}"/>
              </a:ext>
            </a:extLst>
          </p:cNvPr>
          <p:cNvSpPr/>
          <p:nvPr/>
        </p:nvSpPr>
        <p:spPr>
          <a:xfrm>
            <a:off x="5697522" y="5936693"/>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55877A0-6998-4ED6-8810-AE43264C3A83}"/>
              </a:ext>
            </a:extLst>
          </p:cNvPr>
          <p:cNvSpPr/>
          <p:nvPr/>
        </p:nvSpPr>
        <p:spPr>
          <a:xfrm>
            <a:off x="5697522" y="1913520"/>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783798C-DDA9-4FF5-B11C-CAB8FE105D71}"/>
              </a:ext>
            </a:extLst>
          </p:cNvPr>
          <p:cNvSpPr/>
          <p:nvPr/>
        </p:nvSpPr>
        <p:spPr>
          <a:xfrm>
            <a:off x="6156803" y="1911753"/>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0BE727-850C-415A-B7F6-D90B6933DBD3}"/>
              </a:ext>
            </a:extLst>
          </p:cNvPr>
          <p:cNvSpPr/>
          <p:nvPr/>
        </p:nvSpPr>
        <p:spPr>
          <a:xfrm>
            <a:off x="7075365" y="1911752"/>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3FBEF1B-4939-4C4C-977E-03F4E4477170}"/>
              </a:ext>
            </a:extLst>
          </p:cNvPr>
          <p:cNvSpPr/>
          <p:nvPr/>
        </p:nvSpPr>
        <p:spPr>
          <a:xfrm>
            <a:off x="7606936" y="1911751"/>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9AECDCF-2EE7-4C45-BC49-A6E251553857}"/>
              </a:ext>
            </a:extLst>
          </p:cNvPr>
          <p:cNvSpPr/>
          <p:nvPr/>
        </p:nvSpPr>
        <p:spPr>
          <a:xfrm>
            <a:off x="6434102" y="1909089"/>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1D21130-A7D3-4776-AA65-3FFD9060312A}"/>
              </a:ext>
            </a:extLst>
          </p:cNvPr>
          <p:cNvSpPr/>
          <p:nvPr/>
        </p:nvSpPr>
        <p:spPr>
          <a:xfrm>
            <a:off x="7894012" y="1909089"/>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1FAB66F-7C27-45B7-B100-5844F4183DEA}"/>
              </a:ext>
            </a:extLst>
          </p:cNvPr>
          <p:cNvSpPr/>
          <p:nvPr/>
        </p:nvSpPr>
        <p:spPr>
          <a:xfrm>
            <a:off x="8425583" y="1909088"/>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56A23AA-BE86-4DB5-90A2-8BF7F6E77506}"/>
              </a:ext>
            </a:extLst>
          </p:cNvPr>
          <p:cNvSpPr/>
          <p:nvPr/>
        </p:nvSpPr>
        <p:spPr>
          <a:xfrm>
            <a:off x="2820045" y="1934239"/>
            <a:ext cx="5938915"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54CD5871-AAC2-488A-AFB3-17E2FE34CA32}"/>
              </a:ext>
            </a:extLst>
          </p:cNvPr>
          <p:cNvCxnSpPr>
            <a:cxnSpLocks/>
          </p:cNvCxnSpPr>
          <p:nvPr/>
        </p:nvCxnSpPr>
        <p:spPr>
          <a:xfrm flipH="1" flipV="1">
            <a:off x="8912891" y="2029767"/>
            <a:ext cx="560572" cy="1048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1D1B8FD-5623-483D-9D01-66F8AB5B4467}"/>
              </a:ext>
            </a:extLst>
          </p:cNvPr>
          <p:cNvCxnSpPr>
            <a:cxnSpLocks/>
          </p:cNvCxnSpPr>
          <p:nvPr/>
        </p:nvCxnSpPr>
        <p:spPr>
          <a:xfrm flipH="1">
            <a:off x="8506089" y="4473873"/>
            <a:ext cx="1038467" cy="1457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9323CF-7C35-41D0-8439-CA768E755B27}"/>
              </a:ext>
            </a:extLst>
          </p:cNvPr>
          <p:cNvSpPr txBox="1"/>
          <p:nvPr/>
        </p:nvSpPr>
        <p:spPr>
          <a:xfrm>
            <a:off x="7731197" y="3268189"/>
            <a:ext cx="3884697" cy="707886"/>
          </a:xfrm>
          <a:prstGeom prst="rect">
            <a:avLst/>
          </a:prstGeom>
          <a:noFill/>
        </p:spPr>
        <p:txBody>
          <a:bodyPr wrap="square" rtlCol="0">
            <a:spAutoFit/>
          </a:bodyPr>
          <a:lstStyle/>
          <a:p>
            <a:r>
              <a:rPr lang="en-US" sz="2000" dirty="0"/>
              <a:t>Are these asymptotes or to they plateau at 1 and zero respectively? </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CE38423-922D-48B7-AF99-F46C1BD9BADE}"/>
                  </a:ext>
                </a:extLst>
              </p:cNvPr>
              <p:cNvSpPr txBox="1"/>
              <p:nvPr/>
            </p:nvSpPr>
            <p:spPr>
              <a:xfrm>
                <a:off x="9371955" y="5202426"/>
                <a:ext cx="2496517" cy="6133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a:rPr lang="en-US" b="0" i="1" smtClean="0">
                              <a:latin typeface="Cambria Math" panose="02040503050406030204" pitchFamily="18" charset="0"/>
                            </a:rPr>
                            <m:t>𝑙𝑜𝑔</m:t>
                          </m:r>
                        </m:fName>
                        <m:e>
                          <m:r>
                            <a:rPr lang="en-US" b="0" i="1" smtClean="0">
                              <a:latin typeface="Cambria Math" panose="02040503050406030204" pitchFamily="18" charset="0"/>
                            </a:rPr>
                            <m:t>𝑜𝑑𝑑𝑠</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r>
                                <a:rPr lang="en-US" b="0" i="1" smtClean="0">
                                  <a:latin typeface="Cambria Math" panose="02040503050406030204" pitchFamily="18" charset="0"/>
                                </a:rPr>
                                <m:t>)</m:t>
                              </m:r>
                            </m:e>
                          </m:func>
                        </m:e>
                      </m:func>
                    </m:oMath>
                  </m:oMathPara>
                </a14:m>
                <a:endParaRPr lang="en-US" dirty="0"/>
              </a:p>
            </p:txBody>
          </p:sp>
        </mc:Choice>
        <mc:Fallback xmlns="">
          <p:sp>
            <p:nvSpPr>
              <p:cNvPr id="32" name="TextBox 31">
                <a:extLst>
                  <a:ext uri="{FF2B5EF4-FFF2-40B4-BE49-F238E27FC236}">
                    <a16:creationId xmlns:a16="http://schemas.microsoft.com/office/drawing/2014/main" id="{BCE38423-922D-48B7-AF99-F46C1BD9BADE}"/>
                  </a:ext>
                </a:extLst>
              </p:cNvPr>
              <p:cNvSpPr txBox="1">
                <a:spLocks noRot="1" noChangeAspect="1" noMove="1" noResize="1" noEditPoints="1" noAdjustHandles="1" noChangeArrowheads="1" noChangeShapeType="1" noTextEdit="1"/>
              </p:cNvSpPr>
              <p:nvPr/>
            </p:nvSpPr>
            <p:spPr>
              <a:xfrm>
                <a:off x="9371955" y="5202426"/>
                <a:ext cx="2496517" cy="61337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6460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BE47-917F-4DBB-938E-B113B1464782}"/>
              </a:ext>
            </a:extLst>
          </p:cNvPr>
          <p:cNvSpPr>
            <a:spLocks noGrp="1"/>
          </p:cNvSpPr>
          <p:nvPr>
            <p:ph type="title"/>
          </p:nvPr>
        </p:nvSpPr>
        <p:spPr>
          <a:xfrm>
            <a:off x="838200" y="308933"/>
            <a:ext cx="10515600" cy="1325563"/>
          </a:xfrm>
        </p:spPr>
        <p:txBody>
          <a:bodyPr/>
          <a:lstStyle/>
          <a:p>
            <a:r>
              <a:rPr lang="en-US" dirty="0"/>
              <a:t>1) Putting the </a:t>
            </a:r>
            <a:r>
              <a:rPr lang="en-US" i="1" dirty="0"/>
              <a:t>linear</a:t>
            </a:r>
            <a:r>
              <a:rPr lang="en-US" dirty="0"/>
              <a:t> in generalized linear model</a:t>
            </a:r>
          </a:p>
        </p:txBody>
      </p:sp>
      <p:cxnSp>
        <p:nvCxnSpPr>
          <p:cNvPr id="4" name="Straight Connector 3">
            <a:extLst>
              <a:ext uri="{FF2B5EF4-FFF2-40B4-BE49-F238E27FC236}">
                <a16:creationId xmlns:a16="http://schemas.microsoft.com/office/drawing/2014/main" id="{E0EC7E70-FB82-4A91-96F1-8B55D31A8F58}"/>
              </a:ext>
            </a:extLst>
          </p:cNvPr>
          <p:cNvCxnSpPr>
            <a:cxnSpLocks/>
          </p:cNvCxnSpPr>
          <p:nvPr/>
        </p:nvCxnSpPr>
        <p:spPr>
          <a:xfrm>
            <a:off x="806685" y="19091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905EFBB-073A-443C-90D6-8931140993E0}"/>
              </a:ext>
            </a:extLst>
          </p:cNvPr>
          <p:cNvSpPr txBox="1"/>
          <p:nvPr/>
        </p:nvSpPr>
        <p:spPr>
          <a:xfrm rot="16200000">
            <a:off x="-513185" y="3581307"/>
            <a:ext cx="1395703" cy="369332"/>
          </a:xfrm>
          <a:prstGeom prst="rect">
            <a:avLst/>
          </a:prstGeom>
          <a:noFill/>
        </p:spPr>
        <p:txBody>
          <a:bodyPr wrap="none" rtlCol="0">
            <a:spAutoFit/>
          </a:bodyPr>
          <a:lstStyle/>
          <a:p>
            <a:r>
              <a:rPr lang="en-US" b="1" dirty="0"/>
              <a:t>Lake Ice-free</a:t>
            </a:r>
          </a:p>
        </p:txBody>
      </p:sp>
      <p:sp>
        <p:nvSpPr>
          <p:cNvPr id="11" name="TextBox 10">
            <a:extLst>
              <a:ext uri="{FF2B5EF4-FFF2-40B4-BE49-F238E27FC236}">
                <a16:creationId xmlns:a16="http://schemas.microsoft.com/office/drawing/2014/main" id="{79F51915-61CF-4DAF-8C3D-4BF6D1EFF93E}"/>
              </a:ext>
            </a:extLst>
          </p:cNvPr>
          <p:cNvSpPr txBox="1"/>
          <p:nvPr/>
        </p:nvSpPr>
        <p:spPr>
          <a:xfrm>
            <a:off x="369333" y="5944407"/>
            <a:ext cx="301686" cy="369332"/>
          </a:xfrm>
          <a:prstGeom prst="rect">
            <a:avLst/>
          </a:prstGeom>
          <a:noFill/>
        </p:spPr>
        <p:txBody>
          <a:bodyPr wrap="none" rtlCol="0">
            <a:spAutoFit/>
          </a:bodyPr>
          <a:lstStyle/>
          <a:p>
            <a:r>
              <a:rPr lang="en-US" dirty="0"/>
              <a:t>0</a:t>
            </a:r>
          </a:p>
        </p:txBody>
      </p:sp>
      <p:sp>
        <p:nvSpPr>
          <p:cNvPr id="12" name="TextBox 11">
            <a:extLst>
              <a:ext uri="{FF2B5EF4-FFF2-40B4-BE49-F238E27FC236}">
                <a16:creationId xmlns:a16="http://schemas.microsoft.com/office/drawing/2014/main" id="{813D5F98-42AA-48B5-8E32-F3272E813379}"/>
              </a:ext>
            </a:extLst>
          </p:cNvPr>
          <p:cNvSpPr txBox="1"/>
          <p:nvPr/>
        </p:nvSpPr>
        <p:spPr>
          <a:xfrm>
            <a:off x="369333" y="1904047"/>
            <a:ext cx="301686" cy="369332"/>
          </a:xfrm>
          <a:prstGeom prst="rect">
            <a:avLst/>
          </a:prstGeom>
          <a:noFill/>
        </p:spPr>
        <p:txBody>
          <a:bodyPr wrap="none" rtlCol="0">
            <a:spAutoFit/>
          </a:bodyPr>
          <a:lstStyle/>
          <a:p>
            <a:r>
              <a:rPr lang="en-US" dirty="0"/>
              <a:t>1</a:t>
            </a:r>
          </a:p>
        </p:txBody>
      </p:sp>
      <p:cxnSp>
        <p:nvCxnSpPr>
          <p:cNvPr id="5" name="Straight Connector 4">
            <a:extLst>
              <a:ext uri="{FF2B5EF4-FFF2-40B4-BE49-F238E27FC236}">
                <a16:creationId xmlns:a16="http://schemas.microsoft.com/office/drawing/2014/main" id="{6E3CE7A1-DB02-4EA3-A865-612A597337E7}"/>
              </a:ext>
            </a:extLst>
          </p:cNvPr>
          <p:cNvCxnSpPr>
            <a:cxnSpLocks/>
          </p:cNvCxnSpPr>
          <p:nvPr/>
        </p:nvCxnSpPr>
        <p:spPr>
          <a:xfrm flipV="1">
            <a:off x="793749" y="62676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8BB2C043-D6CE-47FF-BCDA-4CD068E5CE36}"/>
              </a:ext>
            </a:extLst>
          </p:cNvPr>
          <p:cNvGrpSpPr/>
          <p:nvPr/>
        </p:nvGrpSpPr>
        <p:grpSpPr>
          <a:xfrm>
            <a:off x="748465" y="6267603"/>
            <a:ext cx="4943411" cy="590397"/>
            <a:chOff x="2634739" y="6179735"/>
            <a:chExt cx="6355598" cy="590397"/>
          </a:xfrm>
        </p:grpSpPr>
        <p:sp>
          <p:nvSpPr>
            <p:cNvPr id="6" name="TextBox 5">
              <a:extLst>
                <a:ext uri="{FF2B5EF4-FFF2-40B4-BE49-F238E27FC236}">
                  <a16:creationId xmlns:a16="http://schemas.microsoft.com/office/drawing/2014/main" id="{5E01EEAD-AB61-433B-9FED-B4233FD79B1A}"/>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8" name="TextBox 7">
              <a:extLst>
                <a:ext uri="{FF2B5EF4-FFF2-40B4-BE49-F238E27FC236}">
                  <a16:creationId xmlns:a16="http://schemas.microsoft.com/office/drawing/2014/main" id="{0EA2D56C-6D13-445C-9AB0-FA0AC989EAE2}"/>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9" name="TextBox 8">
              <a:extLst>
                <a:ext uri="{FF2B5EF4-FFF2-40B4-BE49-F238E27FC236}">
                  <a16:creationId xmlns:a16="http://schemas.microsoft.com/office/drawing/2014/main" id="{D1805CDD-7DFD-4CA0-905F-10E252D1EE39}"/>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2358CA57-3B8C-410F-8218-CFA2E29780A0}"/>
              </a:ext>
            </a:extLst>
          </p:cNvPr>
          <p:cNvSpPr/>
          <p:nvPr/>
        </p:nvSpPr>
        <p:spPr>
          <a:xfrm>
            <a:off x="1288330" y="60263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445BAE-8674-42BC-B5AA-C6F0C9B67E40}"/>
              </a:ext>
            </a:extLst>
          </p:cNvPr>
          <p:cNvSpPr/>
          <p:nvPr/>
        </p:nvSpPr>
        <p:spPr>
          <a:xfrm>
            <a:off x="1645560" y="60263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4999888-5FBA-41C6-B03C-371EA530D20B}"/>
              </a:ext>
            </a:extLst>
          </p:cNvPr>
          <p:cNvSpPr/>
          <p:nvPr/>
        </p:nvSpPr>
        <p:spPr>
          <a:xfrm>
            <a:off x="2002791" y="602456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500A5E1-DBBB-458F-BC5D-6464BAAC74C3}"/>
              </a:ext>
            </a:extLst>
          </p:cNvPr>
          <p:cNvSpPr/>
          <p:nvPr/>
        </p:nvSpPr>
        <p:spPr>
          <a:xfrm>
            <a:off x="2717252" y="6024562"/>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7033DDE-A446-4C5A-9B7B-AE64D2F9F33C}"/>
              </a:ext>
            </a:extLst>
          </p:cNvPr>
          <p:cNvSpPr/>
          <p:nvPr/>
        </p:nvSpPr>
        <p:spPr>
          <a:xfrm>
            <a:off x="3130711" y="602456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55877A0-6998-4ED6-8810-AE43264C3A83}"/>
              </a:ext>
            </a:extLst>
          </p:cNvPr>
          <p:cNvSpPr/>
          <p:nvPr/>
        </p:nvSpPr>
        <p:spPr>
          <a:xfrm>
            <a:off x="3130711" y="2001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783798C-DDA9-4FF5-B11C-CAB8FE105D71}"/>
              </a:ext>
            </a:extLst>
          </p:cNvPr>
          <p:cNvSpPr/>
          <p:nvPr/>
        </p:nvSpPr>
        <p:spPr>
          <a:xfrm>
            <a:off x="3487941" y="199962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0BE727-850C-415A-B7F6-D90B6933DBD3}"/>
              </a:ext>
            </a:extLst>
          </p:cNvPr>
          <p:cNvSpPr/>
          <p:nvPr/>
        </p:nvSpPr>
        <p:spPr>
          <a:xfrm>
            <a:off x="4202403" y="19996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3FBEF1B-4939-4C4C-977E-03F4E4477170}"/>
              </a:ext>
            </a:extLst>
          </p:cNvPr>
          <p:cNvSpPr/>
          <p:nvPr/>
        </p:nvSpPr>
        <p:spPr>
          <a:xfrm>
            <a:off x="4615861" y="19996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9AECDCF-2EE7-4C45-BC49-A6E251553857}"/>
              </a:ext>
            </a:extLst>
          </p:cNvPr>
          <p:cNvSpPr/>
          <p:nvPr/>
        </p:nvSpPr>
        <p:spPr>
          <a:xfrm>
            <a:off x="3703626"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1D21130-A7D3-4776-AA65-3FFD9060312A}"/>
              </a:ext>
            </a:extLst>
          </p:cNvPr>
          <p:cNvSpPr/>
          <p:nvPr/>
        </p:nvSpPr>
        <p:spPr>
          <a:xfrm>
            <a:off x="4839150"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1FAB66F-7C27-45B7-B100-5844F4183DEA}"/>
              </a:ext>
            </a:extLst>
          </p:cNvPr>
          <p:cNvSpPr/>
          <p:nvPr/>
        </p:nvSpPr>
        <p:spPr>
          <a:xfrm>
            <a:off x="5252608" y="19969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56A23AA-BE86-4DB5-90A2-8BF7F6E77506}"/>
              </a:ext>
            </a:extLst>
          </p:cNvPr>
          <p:cNvSpPr/>
          <p:nvPr/>
        </p:nvSpPr>
        <p:spPr>
          <a:xfrm>
            <a:off x="892597" y="20221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48D8C57-EF15-43A1-8735-75459A7B8463}"/>
                  </a:ext>
                </a:extLst>
              </p:cNvPr>
              <p:cNvSpPr txBox="1"/>
              <p:nvPr/>
            </p:nvSpPr>
            <p:spPr>
              <a:xfrm>
                <a:off x="3862344" y="3689534"/>
                <a:ext cx="2496517" cy="6133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a:rPr lang="en-US" b="0" i="1" smtClean="0">
                              <a:latin typeface="Cambria Math" panose="02040503050406030204" pitchFamily="18" charset="0"/>
                            </a:rPr>
                            <m:t>𝑙𝑜𝑔</m:t>
                          </m:r>
                        </m:fName>
                        <m:e>
                          <m:r>
                            <a:rPr lang="en-US" b="0" i="1" smtClean="0">
                              <a:latin typeface="Cambria Math" panose="02040503050406030204" pitchFamily="18" charset="0"/>
                            </a:rPr>
                            <m:t>𝑜𝑑𝑑𝑠</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r>
                                <a:rPr lang="en-US" b="0" i="1" smtClean="0">
                                  <a:latin typeface="Cambria Math" panose="02040503050406030204" pitchFamily="18" charset="0"/>
                                </a:rPr>
                                <m:t>)</m:t>
                              </m:r>
                            </m:e>
                          </m:func>
                        </m:e>
                      </m:func>
                    </m:oMath>
                  </m:oMathPara>
                </a14:m>
                <a:endParaRPr lang="en-US" dirty="0"/>
              </a:p>
            </p:txBody>
          </p:sp>
        </mc:Choice>
        <mc:Fallback xmlns="">
          <p:sp>
            <p:nvSpPr>
              <p:cNvPr id="32" name="TextBox 31">
                <a:extLst>
                  <a:ext uri="{FF2B5EF4-FFF2-40B4-BE49-F238E27FC236}">
                    <a16:creationId xmlns:a16="http://schemas.microsoft.com/office/drawing/2014/main" id="{848D8C57-EF15-43A1-8735-75459A7B8463}"/>
                  </a:ext>
                </a:extLst>
              </p:cNvPr>
              <p:cNvSpPr txBox="1">
                <a:spLocks noRot="1" noChangeAspect="1" noMove="1" noResize="1" noEditPoints="1" noAdjustHandles="1" noChangeArrowheads="1" noChangeShapeType="1" noTextEdit="1"/>
              </p:cNvSpPr>
              <p:nvPr/>
            </p:nvSpPr>
            <p:spPr>
              <a:xfrm>
                <a:off x="3862344" y="3689534"/>
                <a:ext cx="2496517" cy="613373"/>
              </a:xfrm>
              <a:prstGeom prst="rect">
                <a:avLst/>
              </a:prstGeom>
              <a:blipFill>
                <a:blip r:embed="rId2"/>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DDF00424-4000-45FF-B350-375B8844CA9E}"/>
              </a:ext>
            </a:extLst>
          </p:cNvPr>
          <p:cNvCxnSpPr>
            <a:cxnSpLocks/>
          </p:cNvCxnSpPr>
          <p:nvPr/>
        </p:nvCxnSpPr>
        <p:spPr>
          <a:xfrm flipV="1">
            <a:off x="3202253" y="3996221"/>
            <a:ext cx="660091"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7CBA6A5-448B-450C-A8EF-52E0CC615DB7}"/>
              </a:ext>
            </a:extLst>
          </p:cNvPr>
          <p:cNvCxnSpPr>
            <a:cxnSpLocks/>
          </p:cNvCxnSpPr>
          <p:nvPr/>
        </p:nvCxnSpPr>
        <p:spPr>
          <a:xfrm>
            <a:off x="7228649" y="1945582"/>
            <a:ext cx="0" cy="435842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8AF0F5E-387E-4A4F-B4FF-9B9A3C920695}"/>
              </a:ext>
            </a:extLst>
          </p:cNvPr>
          <p:cNvCxnSpPr>
            <a:cxnSpLocks/>
          </p:cNvCxnSpPr>
          <p:nvPr/>
        </p:nvCxnSpPr>
        <p:spPr>
          <a:xfrm flipV="1">
            <a:off x="7228649" y="3996222"/>
            <a:ext cx="4837889"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C3316C5C-A141-463F-B562-4A8BC4833544}"/>
              </a:ext>
            </a:extLst>
          </p:cNvPr>
          <p:cNvCxnSpPr>
            <a:cxnSpLocks/>
          </p:cNvCxnSpPr>
          <p:nvPr/>
        </p:nvCxnSpPr>
        <p:spPr>
          <a:xfrm flipV="1">
            <a:off x="6231057" y="3996219"/>
            <a:ext cx="660091"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6D76033-A0E0-45C7-B4D2-F6E2DDC167EA}"/>
              </a:ext>
            </a:extLst>
          </p:cNvPr>
          <p:cNvCxnSpPr/>
          <p:nvPr/>
        </p:nvCxnSpPr>
        <p:spPr>
          <a:xfrm flipH="1">
            <a:off x="7035561" y="2361363"/>
            <a:ext cx="3583044" cy="3583044"/>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71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BE47-917F-4DBB-938E-B113B1464782}"/>
              </a:ext>
            </a:extLst>
          </p:cNvPr>
          <p:cNvSpPr>
            <a:spLocks noGrp="1"/>
          </p:cNvSpPr>
          <p:nvPr>
            <p:ph type="title"/>
          </p:nvPr>
        </p:nvSpPr>
        <p:spPr>
          <a:xfrm>
            <a:off x="838200" y="308933"/>
            <a:ext cx="10515600" cy="1325563"/>
          </a:xfrm>
        </p:spPr>
        <p:txBody>
          <a:bodyPr/>
          <a:lstStyle/>
          <a:p>
            <a:r>
              <a:rPr lang="en-US" dirty="0"/>
              <a:t>1) Putting the </a:t>
            </a:r>
            <a:r>
              <a:rPr lang="en-US" i="1" dirty="0"/>
              <a:t>linear</a:t>
            </a:r>
            <a:r>
              <a:rPr lang="en-US" dirty="0"/>
              <a:t> in generalized linear model</a:t>
            </a:r>
          </a:p>
        </p:txBody>
      </p:sp>
      <p:cxnSp>
        <p:nvCxnSpPr>
          <p:cNvPr id="4" name="Straight Connector 3">
            <a:extLst>
              <a:ext uri="{FF2B5EF4-FFF2-40B4-BE49-F238E27FC236}">
                <a16:creationId xmlns:a16="http://schemas.microsoft.com/office/drawing/2014/main" id="{E0EC7E70-FB82-4A91-96F1-8B55D31A8F58}"/>
              </a:ext>
            </a:extLst>
          </p:cNvPr>
          <p:cNvCxnSpPr>
            <a:cxnSpLocks/>
          </p:cNvCxnSpPr>
          <p:nvPr/>
        </p:nvCxnSpPr>
        <p:spPr>
          <a:xfrm>
            <a:off x="806685" y="19091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905EFBB-073A-443C-90D6-8931140993E0}"/>
              </a:ext>
            </a:extLst>
          </p:cNvPr>
          <p:cNvSpPr txBox="1"/>
          <p:nvPr/>
        </p:nvSpPr>
        <p:spPr>
          <a:xfrm rot="16200000">
            <a:off x="-513185" y="3581307"/>
            <a:ext cx="1395703" cy="369332"/>
          </a:xfrm>
          <a:prstGeom prst="rect">
            <a:avLst/>
          </a:prstGeom>
          <a:noFill/>
        </p:spPr>
        <p:txBody>
          <a:bodyPr wrap="none" rtlCol="0">
            <a:spAutoFit/>
          </a:bodyPr>
          <a:lstStyle/>
          <a:p>
            <a:r>
              <a:rPr lang="en-US" b="1" dirty="0"/>
              <a:t>Lake Ice-free</a:t>
            </a:r>
          </a:p>
        </p:txBody>
      </p:sp>
      <p:sp>
        <p:nvSpPr>
          <p:cNvPr id="11" name="TextBox 10">
            <a:extLst>
              <a:ext uri="{FF2B5EF4-FFF2-40B4-BE49-F238E27FC236}">
                <a16:creationId xmlns:a16="http://schemas.microsoft.com/office/drawing/2014/main" id="{79F51915-61CF-4DAF-8C3D-4BF6D1EFF93E}"/>
              </a:ext>
            </a:extLst>
          </p:cNvPr>
          <p:cNvSpPr txBox="1"/>
          <p:nvPr/>
        </p:nvSpPr>
        <p:spPr>
          <a:xfrm>
            <a:off x="369333" y="5944407"/>
            <a:ext cx="301686" cy="369332"/>
          </a:xfrm>
          <a:prstGeom prst="rect">
            <a:avLst/>
          </a:prstGeom>
          <a:noFill/>
        </p:spPr>
        <p:txBody>
          <a:bodyPr wrap="none" rtlCol="0">
            <a:spAutoFit/>
          </a:bodyPr>
          <a:lstStyle/>
          <a:p>
            <a:r>
              <a:rPr lang="en-US" dirty="0"/>
              <a:t>0</a:t>
            </a:r>
          </a:p>
        </p:txBody>
      </p:sp>
      <p:sp>
        <p:nvSpPr>
          <p:cNvPr id="12" name="TextBox 11">
            <a:extLst>
              <a:ext uri="{FF2B5EF4-FFF2-40B4-BE49-F238E27FC236}">
                <a16:creationId xmlns:a16="http://schemas.microsoft.com/office/drawing/2014/main" id="{813D5F98-42AA-48B5-8E32-F3272E813379}"/>
              </a:ext>
            </a:extLst>
          </p:cNvPr>
          <p:cNvSpPr txBox="1"/>
          <p:nvPr/>
        </p:nvSpPr>
        <p:spPr>
          <a:xfrm>
            <a:off x="369333" y="1904047"/>
            <a:ext cx="301686" cy="369332"/>
          </a:xfrm>
          <a:prstGeom prst="rect">
            <a:avLst/>
          </a:prstGeom>
          <a:noFill/>
        </p:spPr>
        <p:txBody>
          <a:bodyPr wrap="none" rtlCol="0">
            <a:spAutoFit/>
          </a:bodyPr>
          <a:lstStyle/>
          <a:p>
            <a:r>
              <a:rPr lang="en-US" dirty="0"/>
              <a:t>1</a:t>
            </a:r>
          </a:p>
        </p:txBody>
      </p:sp>
      <p:cxnSp>
        <p:nvCxnSpPr>
          <p:cNvPr id="5" name="Straight Connector 4">
            <a:extLst>
              <a:ext uri="{FF2B5EF4-FFF2-40B4-BE49-F238E27FC236}">
                <a16:creationId xmlns:a16="http://schemas.microsoft.com/office/drawing/2014/main" id="{6E3CE7A1-DB02-4EA3-A865-612A597337E7}"/>
              </a:ext>
            </a:extLst>
          </p:cNvPr>
          <p:cNvCxnSpPr>
            <a:cxnSpLocks/>
          </p:cNvCxnSpPr>
          <p:nvPr/>
        </p:nvCxnSpPr>
        <p:spPr>
          <a:xfrm flipV="1">
            <a:off x="793749" y="62676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8BB2C043-D6CE-47FF-BCDA-4CD068E5CE36}"/>
              </a:ext>
            </a:extLst>
          </p:cNvPr>
          <p:cNvGrpSpPr/>
          <p:nvPr/>
        </p:nvGrpSpPr>
        <p:grpSpPr>
          <a:xfrm>
            <a:off x="748465" y="6267603"/>
            <a:ext cx="4943411" cy="590397"/>
            <a:chOff x="2634739" y="6179735"/>
            <a:chExt cx="6355598" cy="590397"/>
          </a:xfrm>
        </p:grpSpPr>
        <p:sp>
          <p:nvSpPr>
            <p:cNvPr id="6" name="TextBox 5">
              <a:extLst>
                <a:ext uri="{FF2B5EF4-FFF2-40B4-BE49-F238E27FC236}">
                  <a16:creationId xmlns:a16="http://schemas.microsoft.com/office/drawing/2014/main" id="{5E01EEAD-AB61-433B-9FED-B4233FD79B1A}"/>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8" name="TextBox 7">
              <a:extLst>
                <a:ext uri="{FF2B5EF4-FFF2-40B4-BE49-F238E27FC236}">
                  <a16:creationId xmlns:a16="http://schemas.microsoft.com/office/drawing/2014/main" id="{0EA2D56C-6D13-445C-9AB0-FA0AC989EAE2}"/>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9" name="TextBox 8">
              <a:extLst>
                <a:ext uri="{FF2B5EF4-FFF2-40B4-BE49-F238E27FC236}">
                  <a16:creationId xmlns:a16="http://schemas.microsoft.com/office/drawing/2014/main" id="{D1805CDD-7DFD-4CA0-905F-10E252D1EE39}"/>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2358CA57-3B8C-410F-8218-CFA2E29780A0}"/>
              </a:ext>
            </a:extLst>
          </p:cNvPr>
          <p:cNvSpPr/>
          <p:nvPr/>
        </p:nvSpPr>
        <p:spPr>
          <a:xfrm>
            <a:off x="1288330" y="60263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445BAE-8674-42BC-B5AA-C6F0C9B67E40}"/>
              </a:ext>
            </a:extLst>
          </p:cNvPr>
          <p:cNvSpPr/>
          <p:nvPr/>
        </p:nvSpPr>
        <p:spPr>
          <a:xfrm>
            <a:off x="1645560" y="60263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4999888-5FBA-41C6-B03C-371EA530D20B}"/>
              </a:ext>
            </a:extLst>
          </p:cNvPr>
          <p:cNvSpPr/>
          <p:nvPr/>
        </p:nvSpPr>
        <p:spPr>
          <a:xfrm>
            <a:off x="2002791" y="602456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500A5E1-DBBB-458F-BC5D-6464BAAC74C3}"/>
              </a:ext>
            </a:extLst>
          </p:cNvPr>
          <p:cNvSpPr/>
          <p:nvPr/>
        </p:nvSpPr>
        <p:spPr>
          <a:xfrm>
            <a:off x="2717252" y="6024562"/>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7033DDE-A446-4C5A-9B7B-AE64D2F9F33C}"/>
              </a:ext>
            </a:extLst>
          </p:cNvPr>
          <p:cNvSpPr/>
          <p:nvPr/>
        </p:nvSpPr>
        <p:spPr>
          <a:xfrm>
            <a:off x="3130711" y="602456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55877A0-6998-4ED6-8810-AE43264C3A83}"/>
              </a:ext>
            </a:extLst>
          </p:cNvPr>
          <p:cNvSpPr/>
          <p:nvPr/>
        </p:nvSpPr>
        <p:spPr>
          <a:xfrm>
            <a:off x="3130711" y="2001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783798C-DDA9-4FF5-B11C-CAB8FE105D71}"/>
              </a:ext>
            </a:extLst>
          </p:cNvPr>
          <p:cNvSpPr/>
          <p:nvPr/>
        </p:nvSpPr>
        <p:spPr>
          <a:xfrm>
            <a:off x="3487941" y="199962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0BE727-850C-415A-B7F6-D90B6933DBD3}"/>
              </a:ext>
            </a:extLst>
          </p:cNvPr>
          <p:cNvSpPr/>
          <p:nvPr/>
        </p:nvSpPr>
        <p:spPr>
          <a:xfrm>
            <a:off x="4202403" y="19996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3FBEF1B-4939-4C4C-977E-03F4E4477170}"/>
              </a:ext>
            </a:extLst>
          </p:cNvPr>
          <p:cNvSpPr/>
          <p:nvPr/>
        </p:nvSpPr>
        <p:spPr>
          <a:xfrm>
            <a:off x="4615861" y="19996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9AECDCF-2EE7-4C45-BC49-A6E251553857}"/>
              </a:ext>
            </a:extLst>
          </p:cNvPr>
          <p:cNvSpPr/>
          <p:nvPr/>
        </p:nvSpPr>
        <p:spPr>
          <a:xfrm>
            <a:off x="3703626"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1D21130-A7D3-4776-AA65-3FFD9060312A}"/>
              </a:ext>
            </a:extLst>
          </p:cNvPr>
          <p:cNvSpPr/>
          <p:nvPr/>
        </p:nvSpPr>
        <p:spPr>
          <a:xfrm>
            <a:off x="4839150"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1FAB66F-7C27-45B7-B100-5844F4183DEA}"/>
              </a:ext>
            </a:extLst>
          </p:cNvPr>
          <p:cNvSpPr/>
          <p:nvPr/>
        </p:nvSpPr>
        <p:spPr>
          <a:xfrm>
            <a:off x="5252608" y="19969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56A23AA-BE86-4DB5-90A2-8BF7F6E77506}"/>
              </a:ext>
            </a:extLst>
          </p:cNvPr>
          <p:cNvSpPr/>
          <p:nvPr/>
        </p:nvSpPr>
        <p:spPr>
          <a:xfrm>
            <a:off x="892597" y="20221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48D8C57-EF15-43A1-8735-75459A7B8463}"/>
                  </a:ext>
                </a:extLst>
              </p:cNvPr>
              <p:cNvSpPr txBox="1"/>
              <p:nvPr/>
            </p:nvSpPr>
            <p:spPr>
              <a:xfrm>
                <a:off x="3954830" y="3349811"/>
                <a:ext cx="2627578" cy="6183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𝑜𝑑𝑑𝑠</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0.5</m:t>
                                  </m:r>
                                </m:num>
                                <m:den>
                                  <m:r>
                                    <a:rPr lang="en-US" b="0" i="1" smtClean="0">
                                      <a:latin typeface="Cambria Math" panose="02040503050406030204" pitchFamily="18" charset="0"/>
                                    </a:rPr>
                                    <m:t>1−0.5</m:t>
                                  </m:r>
                                </m:den>
                              </m:f>
                              <m:r>
                                <a:rPr lang="en-US" b="0" i="1" smtClean="0">
                                  <a:latin typeface="Cambria Math" panose="02040503050406030204" pitchFamily="18" charset="0"/>
                                </a:rPr>
                                <m:t>)</m:t>
                              </m:r>
                            </m:e>
                          </m:func>
                        </m:e>
                      </m:func>
                    </m:oMath>
                  </m:oMathPara>
                </a14:m>
                <a:endParaRPr lang="en-US" dirty="0"/>
              </a:p>
            </p:txBody>
          </p:sp>
        </mc:Choice>
        <mc:Fallback xmlns="">
          <p:sp>
            <p:nvSpPr>
              <p:cNvPr id="32" name="TextBox 31">
                <a:extLst>
                  <a:ext uri="{FF2B5EF4-FFF2-40B4-BE49-F238E27FC236}">
                    <a16:creationId xmlns:a16="http://schemas.microsoft.com/office/drawing/2014/main" id="{848D8C57-EF15-43A1-8735-75459A7B8463}"/>
                  </a:ext>
                </a:extLst>
              </p:cNvPr>
              <p:cNvSpPr txBox="1">
                <a:spLocks noRot="1" noChangeAspect="1" noMove="1" noResize="1" noEditPoints="1" noAdjustHandles="1" noChangeArrowheads="1" noChangeShapeType="1" noTextEdit="1"/>
              </p:cNvSpPr>
              <p:nvPr/>
            </p:nvSpPr>
            <p:spPr>
              <a:xfrm>
                <a:off x="3954830" y="3349811"/>
                <a:ext cx="2627578" cy="618374"/>
              </a:xfrm>
              <a:prstGeom prst="rect">
                <a:avLst/>
              </a:prstGeom>
              <a:blipFill>
                <a:blip r:embed="rId2"/>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E7CBA6A5-448B-450C-A8EF-52E0CC615DB7}"/>
              </a:ext>
            </a:extLst>
          </p:cNvPr>
          <p:cNvCxnSpPr>
            <a:cxnSpLocks/>
          </p:cNvCxnSpPr>
          <p:nvPr/>
        </p:nvCxnSpPr>
        <p:spPr>
          <a:xfrm>
            <a:off x="7228649" y="1945582"/>
            <a:ext cx="0" cy="435842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8AF0F5E-387E-4A4F-B4FF-9B9A3C920695}"/>
              </a:ext>
            </a:extLst>
          </p:cNvPr>
          <p:cNvCxnSpPr>
            <a:cxnSpLocks/>
          </p:cNvCxnSpPr>
          <p:nvPr/>
        </p:nvCxnSpPr>
        <p:spPr>
          <a:xfrm flipV="1">
            <a:off x="7228649" y="3996222"/>
            <a:ext cx="4837889"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6D76033-A0E0-45C7-B4D2-F6E2DDC167EA}"/>
              </a:ext>
            </a:extLst>
          </p:cNvPr>
          <p:cNvCxnSpPr/>
          <p:nvPr/>
        </p:nvCxnSpPr>
        <p:spPr>
          <a:xfrm flipH="1">
            <a:off x="7035561" y="2361363"/>
            <a:ext cx="3583044" cy="358304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02886A39-74C6-4C3C-BA3C-7A907E6A06CA}"/>
              </a:ext>
            </a:extLst>
          </p:cNvPr>
          <p:cNvSpPr/>
          <p:nvPr/>
        </p:nvSpPr>
        <p:spPr>
          <a:xfrm>
            <a:off x="2974027" y="3841594"/>
            <a:ext cx="322994" cy="32854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A258115-20FD-434A-B6EF-15080B87797F}"/>
                  </a:ext>
                </a:extLst>
              </p:cNvPr>
              <p:cNvSpPr txBox="1"/>
              <p:nvPr/>
            </p:nvSpPr>
            <p:spPr>
              <a:xfrm>
                <a:off x="3934935" y="4061606"/>
                <a:ext cx="2047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𝑜𝑑𝑑𝑠</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(1)</m:t>
                              </m:r>
                            </m:e>
                          </m:func>
                        </m:e>
                      </m:func>
                    </m:oMath>
                  </m:oMathPara>
                </a14:m>
                <a:endParaRPr lang="en-US" dirty="0"/>
              </a:p>
            </p:txBody>
          </p:sp>
        </mc:Choice>
        <mc:Fallback xmlns="">
          <p:sp>
            <p:nvSpPr>
              <p:cNvPr id="33" name="TextBox 32">
                <a:extLst>
                  <a:ext uri="{FF2B5EF4-FFF2-40B4-BE49-F238E27FC236}">
                    <a16:creationId xmlns:a16="http://schemas.microsoft.com/office/drawing/2014/main" id="{0A258115-20FD-434A-B6EF-15080B87797F}"/>
                  </a:ext>
                </a:extLst>
              </p:cNvPr>
              <p:cNvSpPr txBox="1">
                <a:spLocks noRot="1" noChangeAspect="1" noMove="1" noResize="1" noEditPoints="1" noAdjustHandles="1" noChangeArrowheads="1" noChangeShapeType="1" noTextEdit="1"/>
              </p:cNvSpPr>
              <p:nvPr/>
            </p:nvSpPr>
            <p:spPr>
              <a:xfrm>
                <a:off x="3934935" y="4061606"/>
                <a:ext cx="2047292"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F140CCC-695B-464D-871E-E4077052EEED}"/>
                  </a:ext>
                </a:extLst>
              </p:cNvPr>
              <p:cNvSpPr txBox="1"/>
              <p:nvPr/>
            </p:nvSpPr>
            <p:spPr>
              <a:xfrm>
                <a:off x="3951323" y="2737536"/>
                <a:ext cx="2454070" cy="6133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𝑜𝑑𝑑𝑠</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r>
                                <a:rPr lang="en-US" b="0" i="1" smtClean="0">
                                  <a:latin typeface="Cambria Math" panose="02040503050406030204" pitchFamily="18" charset="0"/>
                                </a:rPr>
                                <m:t>)</m:t>
                              </m:r>
                            </m:e>
                          </m:func>
                        </m:e>
                      </m:func>
                    </m:oMath>
                  </m:oMathPara>
                </a14:m>
                <a:endParaRPr lang="en-US" dirty="0"/>
              </a:p>
            </p:txBody>
          </p:sp>
        </mc:Choice>
        <mc:Fallback xmlns="">
          <p:sp>
            <p:nvSpPr>
              <p:cNvPr id="34" name="TextBox 33">
                <a:extLst>
                  <a:ext uri="{FF2B5EF4-FFF2-40B4-BE49-F238E27FC236}">
                    <a16:creationId xmlns:a16="http://schemas.microsoft.com/office/drawing/2014/main" id="{EF140CCC-695B-464D-871E-E4077052EEED}"/>
                  </a:ext>
                </a:extLst>
              </p:cNvPr>
              <p:cNvSpPr txBox="1">
                <a:spLocks noRot="1" noChangeAspect="1" noMove="1" noResize="1" noEditPoints="1" noAdjustHandles="1" noChangeArrowheads="1" noChangeShapeType="1" noTextEdit="1"/>
              </p:cNvSpPr>
              <p:nvPr/>
            </p:nvSpPr>
            <p:spPr>
              <a:xfrm>
                <a:off x="3951323" y="2737536"/>
                <a:ext cx="2454070" cy="613373"/>
              </a:xfrm>
              <a:prstGeom prst="rect">
                <a:avLst/>
              </a:prstGeom>
              <a:blipFill>
                <a:blip r:embed="rId4"/>
                <a:stretch>
                  <a:fillRect/>
                </a:stretch>
              </a:blipFill>
            </p:spPr>
            <p:txBody>
              <a:bodyPr/>
              <a:lstStyle/>
              <a:p>
                <a:r>
                  <a:rPr lang="en-US">
                    <a:noFill/>
                  </a:rPr>
                  <a:t> </a:t>
                </a:r>
              </a:p>
            </p:txBody>
          </p:sp>
        </mc:Fallback>
      </mc:AlternateContent>
      <p:sp>
        <p:nvSpPr>
          <p:cNvPr id="35" name="Oval 34">
            <a:extLst>
              <a:ext uri="{FF2B5EF4-FFF2-40B4-BE49-F238E27FC236}">
                <a16:creationId xmlns:a16="http://schemas.microsoft.com/office/drawing/2014/main" id="{ABDF3C0E-8E5D-4E37-B2BD-B181A17A5E29}"/>
              </a:ext>
            </a:extLst>
          </p:cNvPr>
          <p:cNvSpPr/>
          <p:nvPr/>
        </p:nvSpPr>
        <p:spPr>
          <a:xfrm>
            <a:off x="8842771" y="3841594"/>
            <a:ext cx="322994" cy="32854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6960A10-D72D-4CE3-95E9-A8C0FB0F6AFC}"/>
              </a:ext>
            </a:extLst>
          </p:cNvPr>
          <p:cNvSpPr txBox="1"/>
          <p:nvPr/>
        </p:nvSpPr>
        <p:spPr>
          <a:xfrm>
            <a:off x="7326156" y="6364501"/>
            <a:ext cx="4642874" cy="369332"/>
          </a:xfrm>
          <a:prstGeom prst="rect">
            <a:avLst/>
          </a:prstGeom>
          <a:noFill/>
        </p:spPr>
        <p:txBody>
          <a:bodyPr wrap="none" rtlCol="0">
            <a:spAutoFit/>
          </a:bodyPr>
          <a:lstStyle/>
          <a:p>
            <a:r>
              <a:rPr lang="en-US" b="1" dirty="0"/>
              <a:t>This is the slope co-efficient from the R Output</a:t>
            </a:r>
          </a:p>
        </p:txBody>
      </p:sp>
    </p:spTree>
    <p:extLst>
      <p:ext uri="{BB962C8B-B14F-4D97-AF65-F5344CB8AC3E}">
        <p14:creationId xmlns:p14="http://schemas.microsoft.com/office/powerpoint/2010/main" val="340751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 grpId="0" animBg="1"/>
      <p:bldP spid="33" grpId="0"/>
      <p:bldP spid="34" grpId="0"/>
      <p:bldP spid="35" grpId="0" animBg="1"/>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BE47-917F-4DBB-938E-B113B1464782}"/>
              </a:ext>
            </a:extLst>
          </p:cNvPr>
          <p:cNvSpPr>
            <a:spLocks noGrp="1"/>
          </p:cNvSpPr>
          <p:nvPr>
            <p:ph type="title"/>
          </p:nvPr>
        </p:nvSpPr>
        <p:spPr>
          <a:xfrm>
            <a:off x="838200" y="308933"/>
            <a:ext cx="10515600" cy="1325563"/>
          </a:xfrm>
        </p:spPr>
        <p:txBody>
          <a:bodyPr/>
          <a:lstStyle/>
          <a:p>
            <a:r>
              <a:rPr lang="en-US" dirty="0"/>
              <a:t>1) Putting the </a:t>
            </a:r>
            <a:r>
              <a:rPr lang="en-US" i="1" dirty="0"/>
              <a:t>linear</a:t>
            </a:r>
            <a:r>
              <a:rPr lang="en-US" dirty="0"/>
              <a:t> in generalized linear model</a:t>
            </a:r>
          </a:p>
        </p:txBody>
      </p:sp>
      <p:cxnSp>
        <p:nvCxnSpPr>
          <p:cNvPr id="4" name="Straight Connector 3">
            <a:extLst>
              <a:ext uri="{FF2B5EF4-FFF2-40B4-BE49-F238E27FC236}">
                <a16:creationId xmlns:a16="http://schemas.microsoft.com/office/drawing/2014/main" id="{E0EC7E70-FB82-4A91-96F1-8B55D31A8F58}"/>
              </a:ext>
            </a:extLst>
          </p:cNvPr>
          <p:cNvCxnSpPr>
            <a:cxnSpLocks/>
          </p:cNvCxnSpPr>
          <p:nvPr/>
        </p:nvCxnSpPr>
        <p:spPr>
          <a:xfrm>
            <a:off x="806685" y="19091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905EFBB-073A-443C-90D6-8931140993E0}"/>
              </a:ext>
            </a:extLst>
          </p:cNvPr>
          <p:cNvSpPr txBox="1"/>
          <p:nvPr/>
        </p:nvSpPr>
        <p:spPr>
          <a:xfrm rot="16200000">
            <a:off x="-513185" y="3581307"/>
            <a:ext cx="1395703" cy="369332"/>
          </a:xfrm>
          <a:prstGeom prst="rect">
            <a:avLst/>
          </a:prstGeom>
          <a:noFill/>
        </p:spPr>
        <p:txBody>
          <a:bodyPr wrap="none" rtlCol="0">
            <a:spAutoFit/>
          </a:bodyPr>
          <a:lstStyle/>
          <a:p>
            <a:r>
              <a:rPr lang="en-US" b="1" dirty="0"/>
              <a:t>Lake Ice-free</a:t>
            </a:r>
          </a:p>
        </p:txBody>
      </p:sp>
      <p:sp>
        <p:nvSpPr>
          <p:cNvPr id="11" name="TextBox 10">
            <a:extLst>
              <a:ext uri="{FF2B5EF4-FFF2-40B4-BE49-F238E27FC236}">
                <a16:creationId xmlns:a16="http://schemas.microsoft.com/office/drawing/2014/main" id="{79F51915-61CF-4DAF-8C3D-4BF6D1EFF93E}"/>
              </a:ext>
            </a:extLst>
          </p:cNvPr>
          <p:cNvSpPr txBox="1"/>
          <p:nvPr/>
        </p:nvSpPr>
        <p:spPr>
          <a:xfrm>
            <a:off x="369333" y="5944407"/>
            <a:ext cx="301686" cy="369332"/>
          </a:xfrm>
          <a:prstGeom prst="rect">
            <a:avLst/>
          </a:prstGeom>
          <a:noFill/>
        </p:spPr>
        <p:txBody>
          <a:bodyPr wrap="none" rtlCol="0">
            <a:spAutoFit/>
          </a:bodyPr>
          <a:lstStyle/>
          <a:p>
            <a:r>
              <a:rPr lang="en-US" dirty="0"/>
              <a:t>0</a:t>
            </a:r>
          </a:p>
        </p:txBody>
      </p:sp>
      <p:sp>
        <p:nvSpPr>
          <p:cNvPr id="12" name="TextBox 11">
            <a:extLst>
              <a:ext uri="{FF2B5EF4-FFF2-40B4-BE49-F238E27FC236}">
                <a16:creationId xmlns:a16="http://schemas.microsoft.com/office/drawing/2014/main" id="{813D5F98-42AA-48B5-8E32-F3272E813379}"/>
              </a:ext>
            </a:extLst>
          </p:cNvPr>
          <p:cNvSpPr txBox="1"/>
          <p:nvPr/>
        </p:nvSpPr>
        <p:spPr>
          <a:xfrm>
            <a:off x="369333" y="1904047"/>
            <a:ext cx="301686" cy="369332"/>
          </a:xfrm>
          <a:prstGeom prst="rect">
            <a:avLst/>
          </a:prstGeom>
          <a:noFill/>
        </p:spPr>
        <p:txBody>
          <a:bodyPr wrap="none" rtlCol="0">
            <a:spAutoFit/>
          </a:bodyPr>
          <a:lstStyle/>
          <a:p>
            <a:r>
              <a:rPr lang="en-US" dirty="0"/>
              <a:t>1</a:t>
            </a:r>
          </a:p>
        </p:txBody>
      </p:sp>
      <p:cxnSp>
        <p:nvCxnSpPr>
          <p:cNvPr id="5" name="Straight Connector 4">
            <a:extLst>
              <a:ext uri="{FF2B5EF4-FFF2-40B4-BE49-F238E27FC236}">
                <a16:creationId xmlns:a16="http://schemas.microsoft.com/office/drawing/2014/main" id="{6E3CE7A1-DB02-4EA3-A865-612A597337E7}"/>
              </a:ext>
            </a:extLst>
          </p:cNvPr>
          <p:cNvCxnSpPr>
            <a:cxnSpLocks/>
          </p:cNvCxnSpPr>
          <p:nvPr/>
        </p:nvCxnSpPr>
        <p:spPr>
          <a:xfrm flipV="1">
            <a:off x="793749" y="62676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8BB2C043-D6CE-47FF-BCDA-4CD068E5CE36}"/>
              </a:ext>
            </a:extLst>
          </p:cNvPr>
          <p:cNvGrpSpPr/>
          <p:nvPr/>
        </p:nvGrpSpPr>
        <p:grpSpPr>
          <a:xfrm>
            <a:off x="748465" y="6267603"/>
            <a:ext cx="4943411" cy="590397"/>
            <a:chOff x="2634739" y="6179735"/>
            <a:chExt cx="6355598" cy="590397"/>
          </a:xfrm>
        </p:grpSpPr>
        <p:sp>
          <p:nvSpPr>
            <p:cNvPr id="6" name="TextBox 5">
              <a:extLst>
                <a:ext uri="{FF2B5EF4-FFF2-40B4-BE49-F238E27FC236}">
                  <a16:creationId xmlns:a16="http://schemas.microsoft.com/office/drawing/2014/main" id="{5E01EEAD-AB61-433B-9FED-B4233FD79B1A}"/>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8" name="TextBox 7">
              <a:extLst>
                <a:ext uri="{FF2B5EF4-FFF2-40B4-BE49-F238E27FC236}">
                  <a16:creationId xmlns:a16="http://schemas.microsoft.com/office/drawing/2014/main" id="{0EA2D56C-6D13-445C-9AB0-FA0AC989EAE2}"/>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9" name="TextBox 8">
              <a:extLst>
                <a:ext uri="{FF2B5EF4-FFF2-40B4-BE49-F238E27FC236}">
                  <a16:creationId xmlns:a16="http://schemas.microsoft.com/office/drawing/2014/main" id="{D1805CDD-7DFD-4CA0-905F-10E252D1EE39}"/>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2358CA57-3B8C-410F-8218-CFA2E29780A0}"/>
              </a:ext>
            </a:extLst>
          </p:cNvPr>
          <p:cNvSpPr/>
          <p:nvPr/>
        </p:nvSpPr>
        <p:spPr>
          <a:xfrm>
            <a:off x="1288330" y="60263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445BAE-8674-42BC-B5AA-C6F0C9B67E40}"/>
              </a:ext>
            </a:extLst>
          </p:cNvPr>
          <p:cNvSpPr/>
          <p:nvPr/>
        </p:nvSpPr>
        <p:spPr>
          <a:xfrm>
            <a:off x="1645560" y="60263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4999888-5FBA-41C6-B03C-371EA530D20B}"/>
              </a:ext>
            </a:extLst>
          </p:cNvPr>
          <p:cNvSpPr/>
          <p:nvPr/>
        </p:nvSpPr>
        <p:spPr>
          <a:xfrm>
            <a:off x="2002791" y="602456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500A5E1-DBBB-458F-BC5D-6464BAAC74C3}"/>
              </a:ext>
            </a:extLst>
          </p:cNvPr>
          <p:cNvSpPr/>
          <p:nvPr/>
        </p:nvSpPr>
        <p:spPr>
          <a:xfrm>
            <a:off x="2717252" y="6024562"/>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7033DDE-A446-4C5A-9B7B-AE64D2F9F33C}"/>
              </a:ext>
            </a:extLst>
          </p:cNvPr>
          <p:cNvSpPr/>
          <p:nvPr/>
        </p:nvSpPr>
        <p:spPr>
          <a:xfrm>
            <a:off x="3130711" y="602456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55877A0-6998-4ED6-8810-AE43264C3A83}"/>
              </a:ext>
            </a:extLst>
          </p:cNvPr>
          <p:cNvSpPr/>
          <p:nvPr/>
        </p:nvSpPr>
        <p:spPr>
          <a:xfrm>
            <a:off x="3130711" y="2001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783798C-DDA9-4FF5-B11C-CAB8FE105D71}"/>
              </a:ext>
            </a:extLst>
          </p:cNvPr>
          <p:cNvSpPr/>
          <p:nvPr/>
        </p:nvSpPr>
        <p:spPr>
          <a:xfrm>
            <a:off x="3487941" y="199962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0BE727-850C-415A-B7F6-D90B6933DBD3}"/>
              </a:ext>
            </a:extLst>
          </p:cNvPr>
          <p:cNvSpPr/>
          <p:nvPr/>
        </p:nvSpPr>
        <p:spPr>
          <a:xfrm>
            <a:off x="4202403" y="19996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3FBEF1B-4939-4C4C-977E-03F4E4477170}"/>
              </a:ext>
            </a:extLst>
          </p:cNvPr>
          <p:cNvSpPr/>
          <p:nvPr/>
        </p:nvSpPr>
        <p:spPr>
          <a:xfrm>
            <a:off x="4615861" y="19996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9AECDCF-2EE7-4C45-BC49-A6E251553857}"/>
              </a:ext>
            </a:extLst>
          </p:cNvPr>
          <p:cNvSpPr/>
          <p:nvPr/>
        </p:nvSpPr>
        <p:spPr>
          <a:xfrm>
            <a:off x="3703626"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1D21130-A7D3-4776-AA65-3FFD9060312A}"/>
              </a:ext>
            </a:extLst>
          </p:cNvPr>
          <p:cNvSpPr/>
          <p:nvPr/>
        </p:nvSpPr>
        <p:spPr>
          <a:xfrm>
            <a:off x="4839150"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1FAB66F-7C27-45B7-B100-5844F4183DEA}"/>
              </a:ext>
            </a:extLst>
          </p:cNvPr>
          <p:cNvSpPr/>
          <p:nvPr/>
        </p:nvSpPr>
        <p:spPr>
          <a:xfrm>
            <a:off x="5252608" y="19969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56A23AA-BE86-4DB5-90A2-8BF7F6E77506}"/>
              </a:ext>
            </a:extLst>
          </p:cNvPr>
          <p:cNvSpPr/>
          <p:nvPr/>
        </p:nvSpPr>
        <p:spPr>
          <a:xfrm>
            <a:off x="892597" y="20221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E7CBA6A5-448B-450C-A8EF-52E0CC615DB7}"/>
              </a:ext>
            </a:extLst>
          </p:cNvPr>
          <p:cNvCxnSpPr>
            <a:cxnSpLocks/>
          </p:cNvCxnSpPr>
          <p:nvPr/>
        </p:nvCxnSpPr>
        <p:spPr>
          <a:xfrm>
            <a:off x="7228649" y="1945582"/>
            <a:ext cx="0" cy="435842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8AF0F5E-387E-4A4F-B4FF-9B9A3C920695}"/>
              </a:ext>
            </a:extLst>
          </p:cNvPr>
          <p:cNvCxnSpPr>
            <a:cxnSpLocks/>
          </p:cNvCxnSpPr>
          <p:nvPr/>
        </p:nvCxnSpPr>
        <p:spPr>
          <a:xfrm flipV="1">
            <a:off x="7228649" y="3996222"/>
            <a:ext cx="4837889"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6D76033-A0E0-45C7-B4D2-F6E2DDC167EA}"/>
              </a:ext>
            </a:extLst>
          </p:cNvPr>
          <p:cNvCxnSpPr>
            <a:cxnSpLocks/>
          </p:cNvCxnSpPr>
          <p:nvPr/>
        </p:nvCxnSpPr>
        <p:spPr>
          <a:xfrm flipH="1">
            <a:off x="7035561" y="2308619"/>
            <a:ext cx="3635788" cy="3635788"/>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F140CCC-695B-464D-871E-E4077052EEED}"/>
                  </a:ext>
                </a:extLst>
              </p:cNvPr>
              <p:cNvSpPr txBox="1"/>
              <p:nvPr/>
            </p:nvSpPr>
            <p:spPr>
              <a:xfrm>
                <a:off x="3951323" y="2737536"/>
                <a:ext cx="2454070" cy="6133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𝑜𝑑𝑑𝑠</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r>
                                <a:rPr lang="en-US" b="0" i="1" smtClean="0">
                                  <a:latin typeface="Cambria Math" panose="02040503050406030204" pitchFamily="18" charset="0"/>
                                </a:rPr>
                                <m:t>)</m:t>
                              </m:r>
                            </m:e>
                          </m:func>
                        </m:e>
                      </m:func>
                    </m:oMath>
                  </m:oMathPara>
                </a14:m>
                <a:endParaRPr lang="en-US" dirty="0"/>
              </a:p>
            </p:txBody>
          </p:sp>
        </mc:Choice>
        <mc:Fallback xmlns="">
          <p:sp>
            <p:nvSpPr>
              <p:cNvPr id="34" name="TextBox 33">
                <a:extLst>
                  <a:ext uri="{FF2B5EF4-FFF2-40B4-BE49-F238E27FC236}">
                    <a16:creationId xmlns:a16="http://schemas.microsoft.com/office/drawing/2014/main" id="{EF140CCC-695B-464D-871E-E4077052EEED}"/>
                  </a:ext>
                </a:extLst>
              </p:cNvPr>
              <p:cNvSpPr txBox="1">
                <a:spLocks noRot="1" noChangeAspect="1" noMove="1" noResize="1" noEditPoints="1" noAdjustHandles="1" noChangeArrowheads="1" noChangeShapeType="1" noTextEdit="1"/>
              </p:cNvSpPr>
              <p:nvPr/>
            </p:nvSpPr>
            <p:spPr>
              <a:xfrm>
                <a:off x="3951323" y="2737536"/>
                <a:ext cx="2454070" cy="61337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08130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BE47-917F-4DBB-938E-B113B1464782}"/>
              </a:ext>
            </a:extLst>
          </p:cNvPr>
          <p:cNvSpPr>
            <a:spLocks noGrp="1"/>
          </p:cNvSpPr>
          <p:nvPr>
            <p:ph type="title"/>
          </p:nvPr>
        </p:nvSpPr>
        <p:spPr>
          <a:xfrm>
            <a:off x="838200" y="308933"/>
            <a:ext cx="10515600" cy="1325563"/>
          </a:xfrm>
        </p:spPr>
        <p:txBody>
          <a:bodyPr/>
          <a:lstStyle/>
          <a:p>
            <a:r>
              <a:rPr lang="en-US" dirty="0"/>
              <a:t>1) Putting the </a:t>
            </a:r>
            <a:r>
              <a:rPr lang="en-US" i="1" dirty="0"/>
              <a:t>linear</a:t>
            </a:r>
            <a:r>
              <a:rPr lang="en-US" dirty="0"/>
              <a:t> in generalized linear model</a:t>
            </a:r>
          </a:p>
        </p:txBody>
      </p:sp>
      <p:cxnSp>
        <p:nvCxnSpPr>
          <p:cNvPr id="4" name="Straight Connector 3">
            <a:extLst>
              <a:ext uri="{FF2B5EF4-FFF2-40B4-BE49-F238E27FC236}">
                <a16:creationId xmlns:a16="http://schemas.microsoft.com/office/drawing/2014/main" id="{E0EC7E70-FB82-4A91-96F1-8B55D31A8F58}"/>
              </a:ext>
            </a:extLst>
          </p:cNvPr>
          <p:cNvCxnSpPr>
            <a:cxnSpLocks/>
          </p:cNvCxnSpPr>
          <p:nvPr/>
        </p:nvCxnSpPr>
        <p:spPr>
          <a:xfrm>
            <a:off x="806685" y="19091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905EFBB-073A-443C-90D6-8931140993E0}"/>
              </a:ext>
            </a:extLst>
          </p:cNvPr>
          <p:cNvSpPr txBox="1"/>
          <p:nvPr/>
        </p:nvSpPr>
        <p:spPr>
          <a:xfrm rot="16200000">
            <a:off x="-513185" y="3581307"/>
            <a:ext cx="1395703" cy="369332"/>
          </a:xfrm>
          <a:prstGeom prst="rect">
            <a:avLst/>
          </a:prstGeom>
          <a:noFill/>
        </p:spPr>
        <p:txBody>
          <a:bodyPr wrap="none" rtlCol="0">
            <a:spAutoFit/>
          </a:bodyPr>
          <a:lstStyle/>
          <a:p>
            <a:r>
              <a:rPr lang="en-US" b="1" dirty="0"/>
              <a:t>Lake Ice-free</a:t>
            </a:r>
          </a:p>
        </p:txBody>
      </p:sp>
      <p:sp>
        <p:nvSpPr>
          <p:cNvPr id="11" name="TextBox 10">
            <a:extLst>
              <a:ext uri="{FF2B5EF4-FFF2-40B4-BE49-F238E27FC236}">
                <a16:creationId xmlns:a16="http://schemas.microsoft.com/office/drawing/2014/main" id="{79F51915-61CF-4DAF-8C3D-4BF6D1EFF93E}"/>
              </a:ext>
            </a:extLst>
          </p:cNvPr>
          <p:cNvSpPr txBox="1"/>
          <p:nvPr/>
        </p:nvSpPr>
        <p:spPr>
          <a:xfrm>
            <a:off x="369333" y="5944407"/>
            <a:ext cx="301686" cy="369332"/>
          </a:xfrm>
          <a:prstGeom prst="rect">
            <a:avLst/>
          </a:prstGeom>
          <a:noFill/>
        </p:spPr>
        <p:txBody>
          <a:bodyPr wrap="none" rtlCol="0">
            <a:spAutoFit/>
          </a:bodyPr>
          <a:lstStyle/>
          <a:p>
            <a:r>
              <a:rPr lang="en-US" dirty="0"/>
              <a:t>0</a:t>
            </a:r>
          </a:p>
        </p:txBody>
      </p:sp>
      <p:sp>
        <p:nvSpPr>
          <p:cNvPr id="12" name="TextBox 11">
            <a:extLst>
              <a:ext uri="{FF2B5EF4-FFF2-40B4-BE49-F238E27FC236}">
                <a16:creationId xmlns:a16="http://schemas.microsoft.com/office/drawing/2014/main" id="{813D5F98-42AA-48B5-8E32-F3272E813379}"/>
              </a:ext>
            </a:extLst>
          </p:cNvPr>
          <p:cNvSpPr txBox="1"/>
          <p:nvPr/>
        </p:nvSpPr>
        <p:spPr>
          <a:xfrm>
            <a:off x="369333" y="1904047"/>
            <a:ext cx="301686" cy="369332"/>
          </a:xfrm>
          <a:prstGeom prst="rect">
            <a:avLst/>
          </a:prstGeom>
          <a:noFill/>
        </p:spPr>
        <p:txBody>
          <a:bodyPr wrap="none" rtlCol="0">
            <a:spAutoFit/>
          </a:bodyPr>
          <a:lstStyle/>
          <a:p>
            <a:r>
              <a:rPr lang="en-US" dirty="0"/>
              <a:t>1</a:t>
            </a:r>
          </a:p>
        </p:txBody>
      </p:sp>
      <p:cxnSp>
        <p:nvCxnSpPr>
          <p:cNvPr id="5" name="Straight Connector 4">
            <a:extLst>
              <a:ext uri="{FF2B5EF4-FFF2-40B4-BE49-F238E27FC236}">
                <a16:creationId xmlns:a16="http://schemas.microsoft.com/office/drawing/2014/main" id="{6E3CE7A1-DB02-4EA3-A865-612A597337E7}"/>
              </a:ext>
            </a:extLst>
          </p:cNvPr>
          <p:cNvCxnSpPr>
            <a:cxnSpLocks/>
          </p:cNvCxnSpPr>
          <p:nvPr/>
        </p:nvCxnSpPr>
        <p:spPr>
          <a:xfrm flipV="1">
            <a:off x="793749" y="62676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8BB2C043-D6CE-47FF-BCDA-4CD068E5CE36}"/>
              </a:ext>
            </a:extLst>
          </p:cNvPr>
          <p:cNvGrpSpPr/>
          <p:nvPr/>
        </p:nvGrpSpPr>
        <p:grpSpPr>
          <a:xfrm>
            <a:off x="748465" y="6267603"/>
            <a:ext cx="4943411" cy="590397"/>
            <a:chOff x="2634739" y="6179735"/>
            <a:chExt cx="6355598" cy="590397"/>
          </a:xfrm>
        </p:grpSpPr>
        <p:sp>
          <p:nvSpPr>
            <p:cNvPr id="6" name="TextBox 5">
              <a:extLst>
                <a:ext uri="{FF2B5EF4-FFF2-40B4-BE49-F238E27FC236}">
                  <a16:creationId xmlns:a16="http://schemas.microsoft.com/office/drawing/2014/main" id="{5E01EEAD-AB61-433B-9FED-B4233FD79B1A}"/>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8" name="TextBox 7">
              <a:extLst>
                <a:ext uri="{FF2B5EF4-FFF2-40B4-BE49-F238E27FC236}">
                  <a16:creationId xmlns:a16="http://schemas.microsoft.com/office/drawing/2014/main" id="{0EA2D56C-6D13-445C-9AB0-FA0AC989EAE2}"/>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9" name="TextBox 8">
              <a:extLst>
                <a:ext uri="{FF2B5EF4-FFF2-40B4-BE49-F238E27FC236}">
                  <a16:creationId xmlns:a16="http://schemas.microsoft.com/office/drawing/2014/main" id="{D1805CDD-7DFD-4CA0-905F-10E252D1EE39}"/>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2358CA57-3B8C-410F-8218-CFA2E29780A0}"/>
              </a:ext>
            </a:extLst>
          </p:cNvPr>
          <p:cNvSpPr/>
          <p:nvPr/>
        </p:nvSpPr>
        <p:spPr>
          <a:xfrm>
            <a:off x="1288330" y="60263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445BAE-8674-42BC-B5AA-C6F0C9B67E40}"/>
              </a:ext>
            </a:extLst>
          </p:cNvPr>
          <p:cNvSpPr/>
          <p:nvPr/>
        </p:nvSpPr>
        <p:spPr>
          <a:xfrm>
            <a:off x="1645560" y="60263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4999888-5FBA-41C6-B03C-371EA530D20B}"/>
              </a:ext>
            </a:extLst>
          </p:cNvPr>
          <p:cNvSpPr/>
          <p:nvPr/>
        </p:nvSpPr>
        <p:spPr>
          <a:xfrm>
            <a:off x="2002791" y="602456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500A5E1-DBBB-458F-BC5D-6464BAAC74C3}"/>
              </a:ext>
            </a:extLst>
          </p:cNvPr>
          <p:cNvSpPr/>
          <p:nvPr/>
        </p:nvSpPr>
        <p:spPr>
          <a:xfrm>
            <a:off x="2717252" y="6024562"/>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7033DDE-A446-4C5A-9B7B-AE64D2F9F33C}"/>
              </a:ext>
            </a:extLst>
          </p:cNvPr>
          <p:cNvSpPr/>
          <p:nvPr/>
        </p:nvSpPr>
        <p:spPr>
          <a:xfrm>
            <a:off x="3130711" y="602456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55877A0-6998-4ED6-8810-AE43264C3A83}"/>
              </a:ext>
            </a:extLst>
          </p:cNvPr>
          <p:cNvSpPr/>
          <p:nvPr/>
        </p:nvSpPr>
        <p:spPr>
          <a:xfrm>
            <a:off x="3130711" y="2001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783798C-DDA9-4FF5-B11C-CAB8FE105D71}"/>
              </a:ext>
            </a:extLst>
          </p:cNvPr>
          <p:cNvSpPr/>
          <p:nvPr/>
        </p:nvSpPr>
        <p:spPr>
          <a:xfrm>
            <a:off x="3487941" y="199962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0BE727-850C-415A-B7F6-D90B6933DBD3}"/>
              </a:ext>
            </a:extLst>
          </p:cNvPr>
          <p:cNvSpPr/>
          <p:nvPr/>
        </p:nvSpPr>
        <p:spPr>
          <a:xfrm>
            <a:off x="4202403" y="19996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3FBEF1B-4939-4C4C-977E-03F4E4477170}"/>
              </a:ext>
            </a:extLst>
          </p:cNvPr>
          <p:cNvSpPr/>
          <p:nvPr/>
        </p:nvSpPr>
        <p:spPr>
          <a:xfrm>
            <a:off x="4615861" y="19996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9AECDCF-2EE7-4C45-BC49-A6E251553857}"/>
              </a:ext>
            </a:extLst>
          </p:cNvPr>
          <p:cNvSpPr/>
          <p:nvPr/>
        </p:nvSpPr>
        <p:spPr>
          <a:xfrm>
            <a:off x="3703626"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1D21130-A7D3-4776-AA65-3FFD9060312A}"/>
              </a:ext>
            </a:extLst>
          </p:cNvPr>
          <p:cNvSpPr/>
          <p:nvPr/>
        </p:nvSpPr>
        <p:spPr>
          <a:xfrm>
            <a:off x="4839150"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1FAB66F-7C27-45B7-B100-5844F4183DEA}"/>
              </a:ext>
            </a:extLst>
          </p:cNvPr>
          <p:cNvSpPr/>
          <p:nvPr/>
        </p:nvSpPr>
        <p:spPr>
          <a:xfrm>
            <a:off x="5252608" y="19969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56A23AA-BE86-4DB5-90A2-8BF7F6E77506}"/>
              </a:ext>
            </a:extLst>
          </p:cNvPr>
          <p:cNvSpPr/>
          <p:nvPr/>
        </p:nvSpPr>
        <p:spPr>
          <a:xfrm>
            <a:off x="892597" y="20221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E7CBA6A5-448B-450C-A8EF-52E0CC615DB7}"/>
              </a:ext>
            </a:extLst>
          </p:cNvPr>
          <p:cNvCxnSpPr>
            <a:cxnSpLocks/>
          </p:cNvCxnSpPr>
          <p:nvPr/>
        </p:nvCxnSpPr>
        <p:spPr>
          <a:xfrm>
            <a:off x="7228649" y="1945582"/>
            <a:ext cx="0" cy="435842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8AF0F5E-387E-4A4F-B4FF-9B9A3C920695}"/>
              </a:ext>
            </a:extLst>
          </p:cNvPr>
          <p:cNvCxnSpPr>
            <a:cxnSpLocks/>
          </p:cNvCxnSpPr>
          <p:nvPr/>
        </p:nvCxnSpPr>
        <p:spPr>
          <a:xfrm flipV="1">
            <a:off x="7228649" y="3996222"/>
            <a:ext cx="4837889"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6D76033-A0E0-45C7-B4D2-F6E2DDC167EA}"/>
              </a:ext>
            </a:extLst>
          </p:cNvPr>
          <p:cNvCxnSpPr>
            <a:cxnSpLocks/>
          </p:cNvCxnSpPr>
          <p:nvPr/>
        </p:nvCxnSpPr>
        <p:spPr>
          <a:xfrm flipH="1">
            <a:off x="7035561" y="2308619"/>
            <a:ext cx="3635788" cy="3635788"/>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F140CCC-695B-464D-871E-E4077052EEED}"/>
                  </a:ext>
                </a:extLst>
              </p:cNvPr>
              <p:cNvSpPr txBox="1"/>
              <p:nvPr/>
            </p:nvSpPr>
            <p:spPr>
              <a:xfrm>
                <a:off x="3951323" y="2737536"/>
                <a:ext cx="2454070" cy="6133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𝑜𝑑𝑑𝑠</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r>
                                <a:rPr lang="en-US" b="0" i="1" smtClean="0">
                                  <a:latin typeface="Cambria Math" panose="02040503050406030204" pitchFamily="18" charset="0"/>
                                </a:rPr>
                                <m:t>)</m:t>
                              </m:r>
                            </m:e>
                          </m:func>
                        </m:e>
                      </m:func>
                    </m:oMath>
                  </m:oMathPara>
                </a14:m>
                <a:endParaRPr lang="en-US" dirty="0"/>
              </a:p>
            </p:txBody>
          </p:sp>
        </mc:Choice>
        <mc:Fallback xmlns="">
          <p:sp>
            <p:nvSpPr>
              <p:cNvPr id="34" name="TextBox 33">
                <a:extLst>
                  <a:ext uri="{FF2B5EF4-FFF2-40B4-BE49-F238E27FC236}">
                    <a16:creationId xmlns:a16="http://schemas.microsoft.com/office/drawing/2014/main" id="{EF140CCC-695B-464D-871E-E4077052EEED}"/>
                  </a:ext>
                </a:extLst>
              </p:cNvPr>
              <p:cNvSpPr txBox="1">
                <a:spLocks noRot="1" noChangeAspect="1" noMove="1" noResize="1" noEditPoints="1" noAdjustHandles="1" noChangeArrowheads="1" noChangeShapeType="1" noTextEdit="1"/>
              </p:cNvSpPr>
              <p:nvPr/>
            </p:nvSpPr>
            <p:spPr>
              <a:xfrm>
                <a:off x="3951323" y="2737536"/>
                <a:ext cx="2454070" cy="613373"/>
              </a:xfrm>
              <a:prstGeom prst="rect">
                <a:avLst/>
              </a:prstGeom>
              <a:blipFill>
                <a:blip r:embed="rId2"/>
                <a:stretch>
                  <a:fillRect/>
                </a:stretch>
              </a:blipFill>
            </p:spPr>
            <p:txBody>
              <a:bodyPr/>
              <a:lstStyle/>
              <a:p>
                <a:r>
                  <a:rPr lang="en-US">
                    <a:noFill/>
                  </a:rPr>
                  <a:t> </a:t>
                </a:r>
              </a:p>
            </p:txBody>
          </p:sp>
        </mc:Fallback>
      </mc:AlternateContent>
      <p:sp>
        <p:nvSpPr>
          <p:cNvPr id="38" name="Oval 37">
            <a:extLst>
              <a:ext uri="{FF2B5EF4-FFF2-40B4-BE49-F238E27FC236}">
                <a16:creationId xmlns:a16="http://schemas.microsoft.com/office/drawing/2014/main" id="{ACBE7B90-F301-42E8-BCE8-1D952E53C668}"/>
              </a:ext>
            </a:extLst>
          </p:cNvPr>
          <p:cNvSpPr/>
          <p:nvPr/>
        </p:nvSpPr>
        <p:spPr>
          <a:xfrm>
            <a:off x="7458333" y="60263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3F57135-5418-47E5-B251-0F3F54A2C615}"/>
              </a:ext>
            </a:extLst>
          </p:cNvPr>
          <p:cNvSpPr/>
          <p:nvPr/>
        </p:nvSpPr>
        <p:spPr>
          <a:xfrm>
            <a:off x="7815563" y="60263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72FB0FE-6685-4480-AB54-9FD247B5E028}"/>
              </a:ext>
            </a:extLst>
          </p:cNvPr>
          <p:cNvSpPr/>
          <p:nvPr/>
        </p:nvSpPr>
        <p:spPr>
          <a:xfrm>
            <a:off x="8172794" y="602456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0242322-53A2-4E03-AD4E-A15DD0592E21}"/>
              </a:ext>
            </a:extLst>
          </p:cNvPr>
          <p:cNvSpPr/>
          <p:nvPr/>
        </p:nvSpPr>
        <p:spPr>
          <a:xfrm>
            <a:off x="8887255" y="6024562"/>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323E6D8-514C-4FB5-AFEB-8BD39B8D5174}"/>
              </a:ext>
            </a:extLst>
          </p:cNvPr>
          <p:cNvSpPr/>
          <p:nvPr/>
        </p:nvSpPr>
        <p:spPr>
          <a:xfrm>
            <a:off x="9300714" y="602456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9CB2D3-04B3-4C3E-9A1C-393A0A33D7D2}"/>
              </a:ext>
            </a:extLst>
          </p:cNvPr>
          <p:cNvSpPr/>
          <p:nvPr/>
        </p:nvSpPr>
        <p:spPr>
          <a:xfrm>
            <a:off x="9300714" y="2001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F347E8F-3A42-4AD8-8348-C02C1B0D7F4D}"/>
              </a:ext>
            </a:extLst>
          </p:cNvPr>
          <p:cNvSpPr/>
          <p:nvPr/>
        </p:nvSpPr>
        <p:spPr>
          <a:xfrm>
            <a:off x="9657944" y="199962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11B2828-DAF6-4AE2-A7B4-34956268C6F4}"/>
              </a:ext>
            </a:extLst>
          </p:cNvPr>
          <p:cNvSpPr/>
          <p:nvPr/>
        </p:nvSpPr>
        <p:spPr>
          <a:xfrm>
            <a:off x="10372406" y="19996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94444C2-3926-40E8-ABEC-820485DC7320}"/>
              </a:ext>
            </a:extLst>
          </p:cNvPr>
          <p:cNvSpPr/>
          <p:nvPr/>
        </p:nvSpPr>
        <p:spPr>
          <a:xfrm>
            <a:off x="10785864" y="19996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C96280B-0198-4F6D-B685-3CEC300B84EF}"/>
              </a:ext>
            </a:extLst>
          </p:cNvPr>
          <p:cNvSpPr/>
          <p:nvPr/>
        </p:nvSpPr>
        <p:spPr>
          <a:xfrm>
            <a:off x="9873629"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BD5ECD2-E579-4462-9B7A-EA6305DAB5EF}"/>
              </a:ext>
            </a:extLst>
          </p:cNvPr>
          <p:cNvSpPr/>
          <p:nvPr/>
        </p:nvSpPr>
        <p:spPr>
          <a:xfrm>
            <a:off x="11009153"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6C1414B-B6AA-41BA-90D6-5D5A1930C447}"/>
              </a:ext>
            </a:extLst>
          </p:cNvPr>
          <p:cNvSpPr/>
          <p:nvPr/>
        </p:nvSpPr>
        <p:spPr>
          <a:xfrm>
            <a:off x="11422611" y="19969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3F9551D-1784-4D3B-8ACF-5FB34F840CD0}"/>
              </a:ext>
            </a:extLst>
          </p:cNvPr>
          <p:cNvSpPr txBox="1"/>
          <p:nvPr/>
        </p:nvSpPr>
        <p:spPr>
          <a:xfrm>
            <a:off x="6797380" y="1665435"/>
            <a:ext cx="327334" cy="461665"/>
          </a:xfrm>
          <a:prstGeom prst="rect">
            <a:avLst/>
          </a:prstGeom>
          <a:noFill/>
        </p:spPr>
        <p:txBody>
          <a:bodyPr wrap="none" rtlCol="0">
            <a:spAutoFit/>
          </a:bodyPr>
          <a:lstStyle/>
          <a:p>
            <a:r>
              <a:rPr lang="en-US" sz="2400" b="1" dirty="0"/>
              <a:t>?</a:t>
            </a:r>
          </a:p>
        </p:txBody>
      </p:sp>
    </p:spTree>
    <p:extLst>
      <p:ext uri="{BB962C8B-B14F-4D97-AF65-F5344CB8AC3E}">
        <p14:creationId xmlns:p14="http://schemas.microsoft.com/office/powerpoint/2010/main" val="72759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BE47-917F-4DBB-938E-B113B1464782}"/>
              </a:ext>
            </a:extLst>
          </p:cNvPr>
          <p:cNvSpPr>
            <a:spLocks noGrp="1"/>
          </p:cNvSpPr>
          <p:nvPr>
            <p:ph type="title"/>
          </p:nvPr>
        </p:nvSpPr>
        <p:spPr>
          <a:xfrm>
            <a:off x="838200" y="308933"/>
            <a:ext cx="10515600" cy="1325563"/>
          </a:xfrm>
        </p:spPr>
        <p:txBody>
          <a:bodyPr/>
          <a:lstStyle/>
          <a:p>
            <a:r>
              <a:rPr lang="en-US" dirty="0"/>
              <a:t>1) Fitting the model</a:t>
            </a:r>
          </a:p>
        </p:txBody>
      </p:sp>
      <p:cxnSp>
        <p:nvCxnSpPr>
          <p:cNvPr id="4" name="Straight Connector 3">
            <a:extLst>
              <a:ext uri="{FF2B5EF4-FFF2-40B4-BE49-F238E27FC236}">
                <a16:creationId xmlns:a16="http://schemas.microsoft.com/office/drawing/2014/main" id="{E0EC7E70-FB82-4A91-96F1-8B55D31A8F58}"/>
              </a:ext>
            </a:extLst>
          </p:cNvPr>
          <p:cNvCxnSpPr>
            <a:cxnSpLocks/>
          </p:cNvCxnSpPr>
          <p:nvPr/>
        </p:nvCxnSpPr>
        <p:spPr>
          <a:xfrm>
            <a:off x="806685" y="19091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905EFBB-073A-443C-90D6-8931140993E0}"/>
              </a:ext>
            </a:extLst>
          </p:cNvPr>
          <p:cNvSpPr txBox="1"/>
          <p:nvPr/>
        </p:nvSpPr>
        <p:spPr>
          <a:xfrm rot="16200000">
            <a:off x="-513185" y="3581307"/>
            <a:ext cx="1395703" cy="369332"/>
          </a:xfrm>
          <a:prstGeom prst="rect">
            <a:avLst/>
          </a:prstGeom>
          <a:noFill/>
        </p:spPr>
        <p:txBody>
          <a:bodyPr wrap="none" rtlCol="0">
            <a:spAutoFit/>
          </a:bodyPr>
          <a:lstStyle/>
          <a:p>
            <a:r>
              <a:rPr lang="en-US" b="1" dirty="0"/>
              <a:t>Lake Ice-free</a:t>
            </a:r>
          </a:p>
        </p:txBody>
      </p:sp>
      <p:sp>
        <p:nvSpPr>
          <p:cNvPr id="11" name="TextBox 10">
            <a:extLst>
              <a:ext uri="{FF2B5EF4-FFF2-40B4-BE49-F238E27FC236}">
                <a16:creationId xmlns:a16="http://schemas.microsoft.com/office/drawing/2014/main" id="{79F51915-61CF-4DAF-8C3D-4BF6D1EFF93E}"/>
              </a:ext>
            </a:extLst>
          </p:cNvPr>
          <p:cNvSpPr txBox="1"/>
          <p:nvPr/>
        </p:nvSpPr>
        <p:spPr>
          <a:xfrm>
            <a:off x="369333" y="5944407"/>
            <a:ext cx="301686" cy="369332"/>
          </a:xfrm>
          <a:prstGeom prst="rect">
            <a:avLst/>
          </a:prstGeom>
          <a:noFill/>
        </p:spPr>
        <p:txBody>
          <a:bodyPr wrap="none" rtlCol="0">
            <a:spAutoFit/>
          </a:bodyPr>
          <a:lstStyle/>
          <a:p>
            <a:r>
              <a:rPr lang="en-US" dirty="0"/>
              <a:t>0</a:t>
            </a:r>
          </a:p>
        </p:txBody>
      </p:sp>
      <p:sp>
        <p:nvSpPr>
          <p:cNvPr id="12" name="TextBox 11">
            <a:extLst>
              <a:ext uri="{FF2B5EF4-FFF2-40B4-BE49-F238E27FC236}">
                <a16:creationId xmlns:a16="http://schemas.microsoft.com/office/drawing/2014/main" id="{813D5F98-42AA-48B5-8E32-F3272E813379}"/>
              </a:ext>
            </a:extLst>
          </p:cNvPr>
          <p:cNvSpPr txBox="1"/>
          <p:nvPr/>
        </p:nvSpPr>
        <p:spPr>
          <a:xfrm>
            <a:off x="369333" y="1904047"/>
            <a:ext cx="301686" cy="369332"/>
          </a:xfrm>
          <a:prstGeom prst="rect">
            <a:avLst/>
          </a:prstGeom>
          <a:noFill/>
        </p:spPr>
        <p:txBody>
          <a:bodyPr wrap="none" rtlCol="0">
            <a:spAutoFit/>
          </a:bodyPr>
          <a:lstStyle/>
          <a:p>
            <a:r>
              <a:rPr lang="en-US" dirty="0"/>
              <a:t>1</a:t>
            </a:r>
          </a:p>
        </p:txBody>
      </p:sp>
      <p:cxnSp>
        <p:nvCxnSpPr>
          <p:cNvPr id="5" name="Straight Connector 4">
            <a:extLst>
              <a:ext uri="{FF2B5EF4-FFF2-40B4-BE49-F238E27FC236}">
                <a16:creationId xmlns:a16="http://schemas.microsoft.com/office/drawing/2014/main" id="{6E3CE7A1-DB02-4EA3-A865-612A597337E7}"/>
              </a:ext>
            </a:extLst>
          </p:cNvPr>
          <p:cNvCxnSpPr>
            <a:cxnSpLocks/>
          </p:cNvCxnSpPr>
          <p:nvPr/>
        </p:nvCxnSpPr>
        <p:spPr>
          <a:xfrm flipV="1">
            <a:off x="793749" y="62676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8BB2C043-D6CE-47FF-BCDA-4CD068E5CE36}"/>
              </a:ext>
            </a:extLst>
          </p:cNvPr>
          <p:cNvGrpSpPr/>
          <p:nvPr/>
        </p:nvGrpSpPr>
        <p:grpSpPr>
          <a:xfrm>
            <a:off x="748465" y="6267603"/>
            <a:ext cx="4943411" cy="590397"/>
            <a:chOff x="2634739" y="6179735"/>
            <a:chExt cx="6355598" cy="590397"/>
          </a:xfrm>
        </p:grpSpPr>
        <p:sp>
          <p:nvSpPr>
            <p:cNvPr id="6" name="TextBox 5">
              <a:extLst>
                <a:ext uri="{FF2B5EF4-FFF2-40B4-BE49-F238E27FC236}">
                  <a16:creationId xmlns:a16="http://schemas.microsoft.com/office/drawing/2014/main" id="{5E01EEAD-AB61-433B-9FED-B4233FD79B1A}"/>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8" name="TextBox 7">
              <a:extLst>
                <a:ext uri="{FF2B5EF4-FFF2-40B4-BE49-F238E27FC236}">
                  <a16:creationId xmlns:a16="http://schemas.microsoft.com/office/drawing/2014/main" id="{0EA2D56C-6D13-445C-9AB0-FA0AC989EAE2}"/>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9" name="TextBox 8">
              <a:extLst>
                <a:ext uri="{FF2B5EF4-FFF2-40B4-BE49-F238E27FC236}">
                  <a16:creationId xmlns:a16="http://schemas.microsoft.com/office/drawing/2014/main" id="{D1805CDD-7DFD-4CA0-905F-10E252D1EE39}"/>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2358CA57-3B8C-410F-8218-CFA2E29780A0}"/>
              </a:ext>
            </a:extLst>
          </p:cNvPr>
          <p:cNvSpPr/>
          <p:nvPr/>
        </p:nvSpPr>
        <p:spPr>
          <a:xfrm>
            <a:off x="1288330" y="60263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445BAE-8674-42BC-B5AA-C6F0C9B67E40}"/>
              </a:ext>
            </a:extLst>
          </p:cNvPr>
          <p:cNvSpPr/>
          <p:nvPr/>
        </p:nvSpPr>
        <p:spPr>
          <a:xfrm>
            <a:off x="1645560" y="60263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4999888-5FBA-41C6-B03C-371EA530D20B}"/>
              </a:ext>
            </a:extLst>
          </p:cNvPr>
          <p:cNvSpPr/>
          <p:nvPr/>
        </p:nvSpPr>
        <p:spPr>
          <a:xfrm>
            <a:off x="2002791" y="593747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500A5E1-DBBB-458F-BC5D-6464BAAC74C3}"/>
              </a:ext>
            </a:extLst>
          </p:cNvPr>
          <p:cNvSpPr/>
          <p:nvPr/>
        </p:nvSpPr>
        <p:spPr>
          <a:xfrm>
            <a:off x="2681732" y="550204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7033DDE-A446-4C5A-9B7B-AE64D2F9F33C}"/>
              </a:ext>
            </a:extLst>
          </p:cNvPr>
          <p:cNvSpPr/>
          <p:nvPr/>
        </p:nvSpPr>
        <p:spPr>
          <a:xfrm>
            <a:off x="3096340" y="353451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55877A0-6998-4ED6-8810-AE43264C3A83}"/>
              </a:ext>
            </a:extLst>
          </p:cNvPr>
          <p:cNvSpPr/>
          <p:nvPr/>
        </p:nvSpPr>
        <p:spPr>
          <a:xfrm>
            <a:off x="3130711" y="335121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783798C-DDA9-4FF5-B11C-CAB8FE105D71}"/>
              </a:ext>
            </a:extLst>
          </p:cNvPr>
          <p:cNvSpPr/>
          <p:nvPr/>
        </p:nvSpPr>
        <p:spPr>
          <a:xfrm>
            <a:off x="3487941" y="236247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0BE727-850C-415A-B7F6-D90B6933DBD3}"/>
              </a:ext>
            </a:extLst>
          </p:cNvPr>
          <p:cNvSpPr/>
          <p:nvPr/>
        </p:nvSpPr>
        <p:spPr>
          <a:xfrm>
            <a:off x="4202403" y="19996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3FBEF1B-4939-4C4C-977E-03F4E4477170}"/>
              </a:ext>
            </a:extLst>
          </p:cNvPr>
          <p:cNvSpPr/>
          <p:nvPr/>
        </p:nvSpPr>
        <p:spPr>
          <a:xfrm>
            <a:off x="4615861" y="19996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9AECDCF-2EE7-4C45-BC49-A6E251553857}"/>
              </a:ext>
            </a:extLst>
          </p:cNvPr>
          <p:cNvSpPr/>
          <p:nvPr/>
        </p:nvSpPr>
        <p:spPr>
          <a:xfrm>
            <a:off x="3703626" y="215661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1D21130-A7D3-4776-AA65-3FFD9060312A}"/>
              </a:ext>
            </a:extLst>
          </p:cNvPr>
          <p:cNvSpPr/>
          <p:nvPr/>
        </p:nvSpPr>
        <p:spPr>
          <a:xfrm>
            <a:off x="4839150"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1FAB66F-7C27-45B7-B100-5844F4183DEA}"/>
              </a:ext>
            </a:extLst>
          </p:cNvPr>
          <p:cNvSpPr/>
          <p:nvPr/>
        </p:nvSpPr>
        <p:spPr>
          <a:xfrm>
            <a:off x="5252608" y="19969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56A23AA-BE86-4DB5-90A2-8BF7F6E77506}"/>
              </a:ext>
            </a:extLst>
          </p:cNvPr>
          <p:cNvSpPr/>
          <p:nvPr/>
        </p:nvSpPr>
        <p:spPr>
          <a:xfrm>
            <a:off x="892597" y="20221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E7CBA6A5-448B-450C-A8EF-52E0CC615DB7}"/>
              </a:ext>
            </a:extLst>
          </p:cNvPr>
          <p:cNvCxnSpPr>
            <a:cxnSpLocks/>
          </p:cNvCxnSpPr>
          <p:nvPr/>
        </p:nvCxnSpPr>
        <p:spPr>
          <a:xfrm>
            <a:off x="7228649" y="1945582"/>
            <a:ext cx="0" cy="435842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8AF0F5E-387E-4A4F-B4FF-9B9A3C920695}"/>
              </a:ext>
            </a:extLst>
          </p:cNvPr>
          <p:cNvCxnSpPr>
            <a:cxnSpLocks/>
          </p:cNvCxnSpPr>
          <p:nvPr/>
        </p:nvCxnSpPr>
        <p:spPr>
          <a:xfrm flipV="1">
            <a:off x="7228649" y="3996222"/>
            <a:ext cx="4837889"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6D76033-A0E0-45C7-B4D2-F6E2DDC167EA}"/>
              </a:ext>
            </a:extLst>
          </p:cNvPr>
          <p:cNvCxnSpPr>
            <a:cxnSpLocks/>
          </p:cNvCxnSpPr>
          <p:nvPr/>
        </p:nvCxnSpPr>
        <p:spPr>
          <a:xfrm flipH="1">
            <a:off x="7035561" y="2411604"/>
            <a:ext cx="4680817" cy="3532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ACBE7B90-F301-42E8-BCE8-1D952E53C668}"/>
              </a:ext>
            </a:extLst>
          </p:cNvPr>
          <p:cNvSpPr/>
          <p:nvPr/>
        </p:nvSpPr>
        <p:spPr>
          <a:xfrm>
            <a:off x="7458333" y="60263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3F57135-5418-47E5-B251-0F3F54A2C615}"/>
              </a:ext>
            </a:extLst>
          </p:cNvPr>
          <p:cNvSpPr/>
          <p:nvPr/>
        </p:nvSpPr>
        <p:spPr>
          <a:xfrm>
            <a:off x="7815563" y="60263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72FB0FE-6685-4480-AB54-9FD247B5E028}"/>
              </a:ext>
            </a:extLst>
          </p:cNvPr>
          <p:cNvSpPr/>
          <p:nvPr/>
        </p:nvSpPr>
        <p:spPr>
          <a:xfrm>
            <a:off x="8172794" y="602456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0242322-53A2-4E03-AD4E-A15DD0592E21}"/>
              </a:ext>
            </a:extLst>
          </p:cNvPr>
          <p:cNvSpPr/>
          <p:nvPr/>
        </p:nvSpPr>
        <p:spPr>
          <a:xfrm>
            <a:off x="8887255" y="6024562"/>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323E6D8-514C-4FB5-AFEB-8BD39B8D5174}"/>
              </a:ext>
            </a:extLst>
          </p:cNvPr>
          <p:cNvSpPr/>
          <p:nvPr/>
        </p:nvSpPr>
        <p:spPr>
          <a:xfrm>
            <a:off x="9300714" y="602456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9CB2D3-04B3-4C3E-9A1C-393A0A33D7D2}"/>
              </a:ext>
            </a:extLst>
          </p:cNvPr>
          <p:cNvSpPr/>
          <p:nvPr/>
        </p:nvSpPr>
        <p:spPr>
          <a:xfrm>
            <a:off x="9300714" y="2001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F347E8F-3A42-4AD8-8348-C02C1B0D7F4D}"/>
              </a:ext>
            </a:extLst>
          </p:cNvPr>
          <p:cNvSpPr/>
          <p:nvPr/>
        </p:nvSpPr>
        <p:spPr>
          <a:xfrm>
            <a:off x="9657944" y="199962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11B2828-DAF6-4AE2-A7B4-34956268C6F4}"/>
              </a:ext>
            </a:extLst>
          </p:cNvPr>
          <p:cNvSpPr/>
          <p:nvPr/>
        </p:nvSpPr>
        <p:spPr>
          <a:xfrm>
            <a:off x="10372406" y="19996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94444C2-3926-40E8-ABEC-820485DC7320}"/>
              </a:ext>
            </a:extLst>
          </p:cNvPr>
          <p:cNvSpPr/>
          <p:nvPr/>
        </p:nvSpPr>
        <p:spPr>
          <a:xfrm>
            <a:off x="10785864" y="19996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C96280B-0198-4F6D-B685-3CEC300B84EF}"/>
              </a:ext>
            </a:extLst>
          </p:cNvPr>
          <p:cNvSpPr/>
          <p:nvPr/>
        </p:nvSpPr>
        <p:spPr>
          <a:xfrm>
            <a:off x="9873629"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BD5ECD2-E579-4462-9B7A-EA6305DAB5EF}"/>
              </a:ext>
            </a:extLst>
          </p:cNvPr>
          <p:cNvSpPr/>
          <p:nvPr/>
        </p:nvSpPr>
        <p:spPr>
          <a:xfrm>
            <a:off x="11009153"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6C1414B-B6AA-41BA-90D6-5D5A1930C447}"/>
              </a:ext>
            </a:extLst>
          </p:cNvPr>
          <p:cNvSpPr/>
          <p:nvPr/>
        </p:nvSpPr>
        <p:spPr>
          <a:xfrm>
            <a:off x="11422611" y="19969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92C47A22-DF33-463C-A551-DCC6F1C9F1B9}"/>
              </a:ext>
            </a:extLst>
          </p:cNvPr>
          <p:cNvCxnSpPr/>
          <p:nvPr/>
        </p:nvCxnSpPr>
        <p:spPr>
          <a:xfrm flipH="1">
            <a:off x="5252608" y="3875314"/>
            <a:ext cx="1612649"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ADD19AC0-D0C8-4CCA-829A-F9D518F762B0}"/>
              </a:ext>
            </a:extLst>
          </p:cNvPr>
          <p:cNvSpPr txBox="1"/>
          <p:nvPr/>
        </p:nvSpPr>
        <p:spPr>
          <a:xfrm>
            <a:off x="3930888" y="2764045"/>
            <a:ext cx="2399503" cy="369332"/>
          </a:xfrm>
          <a:prstGeom prst="rect">
            <a:avLst/>
          </a:prstGeom>
          <a:noFill/>
        </p:spPr>
        <p:txBody>
          <a:bodyPr wrap="none" rtlCol="0">
            <a:spAutoFit/>
          </a:bodyPr>
          <a:lstStyle/>
          <a:p>
            <a:r>
              <a:rPr lang="en-US" dirty="0"/>
              <a:t>Multiply the probability</a:t>
            </a:r>
          </a:p>
        </p:txBody>
      </p:sp>
    </p:spTree>
    <p:extLst>
      <p:ext uri="{BB962C8B-B14F-4D97-AF65-F5344CB8AC3E}">
        <p14:creationId xmlns:p14="http://schemas.microsoft.com/office/powerpoint/2010/main" val="24362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04167E-6 -2.96296E-6 L -1.04167E-6 0.29838 " pathEditMode="relative" rAng="0" ptsTypes="AA">
                                      <p:cBhvr>
                                        <p:cTn id="6" dur="2000" fill="hold"/>
                                        <p:tgtEl>
                                          <p:spTgt spid="44"/>
                                        </p:tgtEl>
                                        <p:attrNameLst>
                                          <p:attrName>ppt_x</p:attrName>
                                          <p:attrName>ppt_y</p:attrName>
                                        </p:attrNameLst>
                                      </p:cBhvr>
                                      <p:rCtr x="0" y="1490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2.08333E-6 -1.48148E-6 L 2.08333E-6 0.26435 " pathEditMode="relative" rAng="0" ptsTypes="AA">
                                      <p:cBhvr>
                                        <p:cTn id="10" dur="2000" fill="hold"/>
                                        <p:tgtEl>
                                          <p:spTgt spid="45"/>
                                        </p:tgtEl>
                                        <p:attrNameLst>
                                          <p:attrName>ppt_x</p:attrName>
                                          <p:attrName>ppt_y</p:attrName>
                                        </p:attrNameLst>
                                      </p:cBhvr>
                                      <p:rCtr x="0" y="13218"/>
                                    </p:animMotion>
                                  </p:childTnLst>
                                </p:cTn>
                              </p:par>
                              <p:par>
                                <p:cTn id="11" presetID="42" presetClass="path" presetSubtype="0" accel="50000" decel="50000" fill="hold" grpId="0" nodeType="withEffect">
                                  <p:stCondLst>
                                    <p:cond delay="0"/>
                                  </p:stCondLst>
                                  <p:childTnLst>
                                    <p:animMotion origin="layout" path="M 3.75E-6 1.48148E-6 L 3.75E-6 0.24491 " pathEditMode="relative" rAng="0" ptsTypes="AA">
                                      <p:cBhvr>
                                        <p:cTn id="12" dur="2000" fill="hold"/>
                                        <p:tgtEl>
                                          <p:spTgt spid="48"/>
                                        </p:tgtEl>
                                        <p:attrNameLst>
                                          <p:attrName>ppt_x</p:attrName>
                                          <p:attrName>ppt_y</p:attrName>
                                        </p:attrNameLst>
                                      </p:cBhvr>
                                      <p:rCtr x="0" y="12245"/>
                                    </p:animMotion>
                                  </p:childTnLst>
                                </p:cTn>
                              </p:par>
                              <p:par>
                                <p:cTn id="13" presetID="42" presetClass="path" presetSubtype="0" accel="50000" decel="50000" fill="hold" grpId="0" nodeType="withEffect">
                                  <p:stCondLst>
                                    <p:cond delay="0"/>
                                  </p:stCondLst>
                                  <p:childTnLst>
                                    <p:animMotion origin="layout" path="M -1.66667E-6 -1.48148E-6 L 0.00222 0.17408 " pathEditMode="relative" rAng="0" ptsTypes="AA">
                                      <p:cBhvr>
                                        <p:cTn id="14" dur="2000" fill="hold"/>
                                        <p:tgtEl>
                                          <p:spTgt spid="46"/>
                                        </p:tgtEl>
                                        <p:attrNameLst>
                                          <p:attrName>ppt_x</p:attrName>
                                          <p:attrName>ppt_y</p:attrName>
                                        </p:attrNameLst>
                                      </p:cBhvr>
                                      <p:rCtr x="104" y="8704"/>
                                    </p:animMotion>
                                  </p:childTnLst>
                                </p:cTn>
                              </p:par>
                              <p:par>
                                <p:cTn id="15" presetID="42" presetClass="path" presetSubtype="0" accel="50000" decel="50000" fill="hold" grpId="0" nodeType="withEffect">
                                  <p:stCondLst>
                                    <p:cond delay="0"/>
                                  </p:stCondLst>
                                  <p:childTnLst>
                                    <p:animMotion origin="layout" path="M 4.16667E-6 -1.48148E-6 L 4.16667E-6 0.14097 " pathEditMode="relative" rAng="0" ptsTypes="AA">
                                      <p:cBhvr>
                                        <p:cTn id="16" dur="2000" fill="hold"/>
                                        <p:tgtEl>
                                          <p:spTgt spid="47"/>
                                        </p:tgtEl>
                                        <p:attrNameLst>
                                          <p:attrName>ppt_x</p:attrName>
                                          <p:attrName>ppt_y</p:attrName>
                                        </p:attrNameLst>
                                      </p:cBhvr>
                                      <p:rCtr x="0" y="7037"/>
                                    </p:animMotion>
                                  </p:childTnLst>
                                </p:cTn>
                              </p:par>
                              <p:par>
                                <p:cTn id="17" presetID="42" presetClass="path" presetSubtype="0" accel="50000" decel="50000" fill="hold" grpId="0" nodeType="withEffect">
                                  <p:stCondLst>
                                    <p:cond delay="0"/>
                                  </p:stCondLst>
                                  <p:childTnLst>
                                    <p:animMotion origin="layout" path="M 4.79167E-6 1.48148E-6 L -0.00013 0.11134 " pathEditMode="relative" rAng="0" ptsTypes="AA">
                                      <p:cBhvr>
                                        <p:cTn id="18" dur="2000" fill="hold"/>
                                        <p:tgtEl>
                                          <p:spTgt spid="49"/>
                                        </p:tgtEl>
                                        <p:attrNameLst>
                                          <p:attrName>ppt_x</p:attrName>
                                          <p:attrName>ppt_y</p:attrName>
                                        </p:attrNameLst>
                                      </p:cBhvr>
                                      <p:rCtr x="-13" y="5556"/>
                                    </p:animMotion>
                                  </p:childTnLst>
                                </p:cTn>
                              </p:par>
                              <p:par>
                                <p:cTn id="19" presetID="42" presetClass="path" presetSubtype="0" accel="50000" decel="50000" fill="hold" grpId="0" nodeType="withEffect">
                                  <p:stCondLst>
                                    <p:cond delay="0"/>
                                  </p:stCondLst>
                                  <p:childTnLst>
                                    <p:animMotion origin="layout" path="M 6.25E-7 1.48148E-6 L 0.00052 0.07199 " pathEditMode="relative" rAng="0" ptsTypes="AA">
                                      <p:cBhvr>
                                        <p:cTn id="20" dur="2000" fill="hold"/>
                                        <p:tgtEl>
                                          <p:spTgt spid="50"/>
                                        </p:tgtEl>
                                        <p:attrNameLst>
                                          <p:attrName>ppt_x</p:attrName>
                                          <p:attrName>ppt_y</p:attrName>
                                        </p:attrNameLst>
                                      </p:cBhvr>
                                      <p:rCtr x="26" y="3588"/>
                                    </p:animMotion>
                                  </p:childTnLst>
                                </p:cTn>
                              </p:par>
                              <p:par>
                                <p:cTn id="21" presetID="42" presetClass="path" presetSubtype="0" accel="50000" decel="50000" fill="hold" grpId="0" nodeType="withEffect">
                                  <p:stCondLst>
                                    <p:cond delay="0"/>
                                  </p:stCondLst>
                                  <p:childTnLst>
                                    <p:animMotion origin="layout" path="M 8.33333E-7 1.48148E-6 L 8.33333E-7 -0.07986 " pathEditMode="relative" rAng="0" ptsTypes="AA">
                                      <p:cBhvr>
                                        <p:cTn id="22" dur="2000" fill="hold"/>
                                        <p:tgtEl>
                                          <p:spTgt spid="38"/>
                                        </p:tgtEl>
                                        <p:attrNameLst>
                                          <p:attrName>ppt_x</p:attrName>
                                          <p:attrName>ppt_y</p:attrName>
                                        </p:attrNameLst>
                                      </p:cBhvr>
                                      <p:rCtr x="0" y="-4005"/>
                                    </p:animMotion>
                                  </p:childTnLst>
                                </p:cTn>
                              </p:par>
                              <p:par>
                                <p:cTn id="23" presetID="42" presetClass="path" presetSubtype="0" accel="50000" decel="50000" fill="hold" grpId="0" nodeType="withEffect">
                                  <p:stCondLst>
                                    <p:cond delay="0"/>
                                  </p:stCondLst>
                                  <p:childTnLst>
                                    <p:animMotion origin="layout" path="M 3.95833E-6 1.48148E-6 L 3.95833E-6 -0.12292 " pathEditMode="relative" rAng="0" ptsTypes="AA">
                                      <p:cBhvr>
                                        <p:cTn id="24" dur="2000" fill="hold"/>
                                        <p:tgtEl>
                                          <p:spTgt spid="39"/>
                                        </p:tgtEl>
                                        <p:attrNameLst>
                                          <p:attrName>ppt_x</p:attrName>
                                          <p:attrName>ppt_y</p:attrName>
                                        </p:attrNameLst>
                                      </p:cBhvr>
                                      <p:rCtr x="0" y="-6157"/>
                                    </p:animMotion>
                                  </p:childTnLst>
                                </p:cTn>
                              </p:par>
                              <p:par>
                                <p:cTn id="25" presetID="42" presetClass="path" presetSubtype="0" accel="50000" decel="50000" fill="hold" grpId="0" nodeType="withEffect">
                                  <p:stCondLst>
                                    <p:cond delay="0"/>
                                  </p:stCondLst>
                                  <p:childTnLst>
                                    <p:animMotion origin="layout" path="M -2.91667E-6 2.96296E-6 L -2.91667E-6 -0.16111 " pathEditMode="relative" rAng="0" ptsTypes="AA">
                                      <p:cBhvr>
                                        <p:cTn id="26" dur="2000" fill="hold"/>
                                        <p:tgtEl>
                                          <p:spTgt spid="40"/>
                                        </p:tgtEl>
                                        <p:attrNameLst>
                                          <p:attrName>ppt_x</p:attrName>
                                          <p:attrName>ppt_y</p:attrName>
                                        </p:attrNameLst>
                                      </p:cBhvr>
                                      <p:rCtr x="0" y="-8056"/>
                                    </p:animMotion>
                                  </p:childTnLst>
                                </p:cTn>
                              </p:par>
                              <p:par>
                                <p:cTn id="27" presetID="42" presetClass="path" presetSubtype="0" accel="50000" decel="50000" fill="hold" grpId="0" nodeType="withEffect">
                                  <p:stCondLst>
                                    <p:cond delay="0"/>
                                  </p:stCondLst>
                                  <p:childTnLst>
                                    <p:animMotion origin="layout" path="M 3.33333E-6 2.96296E-6 L 3.33333E-6 -0.24236 " pathEditMode="relative" rAng="0" ptsTypes="AA">
                                      <p:cBhvr>
                                        <p:cTn id="28" dur="2000" fill="hold"/>
                                        <p:tgtEl>
                                          <p:spTgt spid="42"/>
                                        </p:tgtEl>
                                        <p:attrNameLst>
                                          <p:attrName>ppt_x</p:attrName>
                                          <p:attrName>ppt_y</p:attrName>
                                        </p:attrNameLst>
                                      </p:cBhvr>
                                      <p:rCtr x="0" y="-12130"/>
                                    </p:animMotion>
                                  </p:childTnLst>
                                </p:cTn>
                              </p:par>
                              <p:par>
                                <p:cTn id="29" presetID="42" presetClass="path" presetSubtype="0" accel="50000" decel="50000" fill="hold" grpId="0" nodeType="withEffect">
                                  <p:stCondLst>
                                    <p:cond delay="0"/>
                                  </p:stCondLst>
                                  <p:childTnLst>
                                    <p:animMotion origin="layout" path="M -1.04167E-6 2.96296E-6 L -1.04167E-6 -0.27315 " pathEditMode="relative" rAng="0" ptsTypes="AA">
                                      <p:cBhvr>
                                        <p:cTn id="30" dur="2000" fill="hold"/>
                                        <p:tgtEl>
                                          <p:spTgt spid="43"/>
                                        </p:tgtEl>
                                        <p:attrNameLst>
                                          <p:attrName>ppt_x</p:attrName>
                                          <p:attrName>ppt_y</p:attrName>
                                        </p:attrNameLst>
                                      </p:cBhvr>
                                      <p:rCtr x="0" y="-13657"/>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8" grpId="0" animBg="1"/>
      <p:bldP spid="39" grpId="0" animBg="1"/>
      <p:bldP spid="40" grpId="0" animBg="1"/>
      <p:bldP spid="42" grpId="0" animBg="1"/>
      <p:bldP spid="43" grpId="0" animBg="1"/>
      <p:bldP spid="44" grpId="0" animBg="1"/>
      <p:bldP spid="45" grpId="0" animBg="1"/>
      <p:bldP spid="46" grpId="0" animBg="1"/>
      <p:bldP spid="47" grpId="0" animBg="1"/>
      <p:bldP spid="48" grpId="0" animBg="1"/>
      <p:bldP spid="49" grpId="0" animBg="1"/>
      <p:bldP spid="50" grpId="0" animBg="1"/>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BE47-917F-4DBB-938E-B113B1464782}"/>
              </a:ext>
            </a:extLst>
          </p:cNvPr>
          <p:cNvSpPr>
            <a:spLocks noGrp="1"/>
          </p:cNvSpPr>
          <p:nvPr>
            <p:ph type="title"/>
          </p:nvPr>
        </p:nvSpPr>
        <p:spPr>
          <a:xfrm>
            <a:off x="838200" y="308933"/>
            <a:ext cx="10515600" cy="1325563"/>
          </a:xfrm>
        </p:spPr>
        <p:txBody>
          <a:bodyPr/>
          <a:lstStyle/>
          <a:p>
            <a:r>
              <a:rPr lang="en-US" dirty="0"/>
              <a:t>1) Fitting the model – maximum likelihood</a:t>
            </a:r>
          </a:p>
        </p:txBody>
      </p:sp>
      <p:cxnSp>
        <p:nvCxnSpPr>
          <p:cNvPr id="4" name="Straight Connector 3">
            <a:extLst>
              <a:ext uri="{FF2B5EF4-FFF2-40B4-BE49-F238E27FC236}">
                <a16:creationId xmlns:a16="http://schemas.microsoft.com/office/drawing/2014/main" id="{E0EC7E70-FB82-4A91-96F1-8B55D31A8F58}"/>
              </a:ext>
            </a:extLst>
          </p:cNvPr>
          <p:cNvCxnSpPr>
            <a:cxnSpLocks/>
          </p:cNvCxnSpPr>
          <p:nvPr/>
        </p:nvCxnSpPr>
        <p:spPr>
          <a:xfrm>
            <a:off x="806685" y="19091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905EFBB-073A-443C-90D6-8931140993E0}"/>
              </a:ext>
            </a:extLst>
          </p:cNvPr>
          <p:cNvSpPr txBox="1"/>
          <p:nvPr/>
        </p:nvSpPr>
        <p:spPr>
          <a:xfrm rot="16200000">
            <a:off x="-513185" y="3581307"/>
            <a:ext cx="1395703" cy="369332"/>
          </a:xfrm>
          <a:prstGeom prst="rect">
            <a:avLst/>
          </a:prstGeom>
          <a:noFill/>
        </p:spPr>
        <p:txBody>
          <a:bodyPr wrap="none" rtlCol="0">
            <a:spAutoFit/>
          </a:bodyPr>
          <a:lstStyle/>
          <a:p>
            <a:r>
              <a:rPr lang="en-US" b="1" dirty="0"/>
              <a:t>Lake Ice-free</a:t>
            </a:r>
          </a:p>
        </p:txBody>
      </p:sp>
      <p:sp>
        <p:nvSpPr>
          <p:cNvPr id="11" name="TextBox 10">
            <a:extLst>
              <a:ext uri="{FF2B5EF4-FFF2-40B4-BE49-F238E27FC236}">
                <a16:creationId xmlns:a16="http://schemas.microsoft.com/office/drawing/2014/main" id="{79F51915-61CF-4DAF-8C3D-4BF6D1EFF93E}"/>
              </a:ext>
            </a:extLst>
          </p:cNvPr>
          <p:cNvSpPr txBox="1"/>
          <p:nvPr/>
        </p:nvSpPr>
        <p:spPr>
          <a:xfrm>
            <a:off x="369333" y="5944407"/>
            <a:ext cx="301686" cy="369332"/>
          </a:xfrm>
          <a:prstGeom prst="rect">
            <a:avLst/>
          </a:prstGeom>
          <a:noFill/>
        </p:spPr>
        <p:txBody>
          <a:bodyPr wrap="none" rtlCol="0">
            <a:spAutoFit/>
          </a:bodyPr>
          <a:lstStyle/>
          <a:p>
            <a:r>
              <a:rPr lang="en-US" dirty="0"/>
              <a:t>0</a:t>
            </a:r>
          </a:p>
        </p:txBody>
      </p:sp>
      <p:sp>
        <p:nvSpPr>
          <p:cNvPr id="12" name="TextBox 11">
            <a:extLst>
              <a:ext uri="{FF2B5EF4-FFF2-40B4-BE49-F238E27FC236}">
                <a16:creationId xmlns:a16="http://schemas.microsoft.com/office/drawing/2014/main" id="{813D5F98-42AA-48B5-8E32-F3272E813379}"/>
              </a:ext>
            </a:extLst>
          </p:cNvPr>
          <p:cNvSpPr txBox="1"/>
          <p:nvPr/>
        </p:nvSpPr>
        <p:spPr>
          <a:xfrm>
            <a:off x="369333" y="1904047"/>
            <a:ext cx="301686" cy="369332"/>
          </a:xfrm>
          <a:prstGeom prst="rect">
            <a:avLst/>
          </a:prstGeom>
          <a:noFill/>
        </p:spPr>
        <p:txBody>
          <a:bodyPr wrap="none" rtlCol="0">
            <a:spAutoFit/>
          </a:bodyPr>
          <a:lstStyle/>
          <a:p>
            <a:r>
              <a:rPr lang="en-US" dirty="0"/>
              <a:t>1</a:t>
            </a:r>
          </a:p>
        </p:txBody>
      </p:sp>
      <p:cxnSp>
        <p:nvCxnSpPr>
          <p:cNvPr id="5" name="Straight Connector 4">
            <a:extLst>
              <a:ext uri="{FF2B5EF4-FFF2-40B4-BE49-F238E27FC236}">
                <a16:creationId xmlns:a16="http://schemas.microsoft.com/office/drawing/2014/main" id="{6E3CE7A1-DB02-4EA3-A865-612A597337E7}"/>
              </a:ext>
            </a:extLst>
          </p:cNvPr>
          <p:cNvCxnSpPr>
            <a:cxnSpLocks/>
          </p:cNvCxnSpPr>
          <p:nvPr/>
        </p:nvCxnSpPr>
        <p:spPr>
          <a:xfrm flipV="1">
            <a:off x="793749" y="62676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8BB2C043-D6CE-47FF-BCDA-4CD068E5CE36}"/>
              </a:ext>
            </a:extLst>
          </p:cNvPr>
          <p:cNvGrpSpPr/>
          <p:nvPr/>
        </p:nvGrpSpPr>
        <p:grpSpPr>
          <a:xfrm>
            <a:off x="748465" y="6267603"/>
            <a:ext cx="4943411" cy="590397"/>
            <a:chOff x="2634739" y="6179735"/>
            <a:chExt cx="6355598" cy="590397"/>
          </a:xfrm>
        </p:grpSpPr>
        <p:sp>
          <p:nvSpPr>
            <p:cNvPr id="6" name="TextBox 5">
              <a:extLst>
                <a:ext uri="{FF2B5EF4-FFF2-40B4-BE49-F238E27FC236}">
                  <a16:creationId xmlns:a16="http://schemas.microsoft.com/office/drawing/2014/main" id="{5E01EEAD-AB61-433B-9FED-B4233FD79B1A}"/>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8" name="TextBox 7">
              <a:extLst>
                <a:ext uri="{FF2B5EF4-FFF2-40B4-BE49-F238E27FC236}">
                  <a16:creationId xmlns:a16="http://schemas.microsoft.com/office/drawing/2014/main" id="{0EA2D56C-6D13-445C-9AB0-FA0AC989EAE2}"/>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9" name="TextBox 8">
              <a:extLst>
                <a:ext uri="{FF2B5EF4-FFF2-40B4-BE49-F238E27FC236}">
                  <a16:creationId xmlns:a16="http://schemas.microsoft.com/office/drawing/2014/main" id="{D1805CDD-7DFD-4CA0-905F-10E252D1EE39}"/>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26" name="Freeform: Shape 25">
            <a:extLst>
              <a:ext uri="{FF2B5EF4-FFF2-40B4-BE49-F238E27FC236}">
                <a16:creationId xmlns:a16="http://schemas.microsoft.com/office/drawing/2014/main" id="{E56A23AA-BE86-4DB5-90A2-8BF7F6E77506}"/>
              </a:ext>
            </a:extLst>
          </p:cNvPr>
          <p:cNvSpPr/>
          <p:nvPr/>
        </p:nvSpPr>
        <p:spPr>
          <a:xfrm>
            <a:off x="892597" y="20221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E7CBA6A5-448B-450C-A8EF-52E0CC615DB7}"/>
              </a:ext>
            </a:extLst>
          </p:cNvPr>
          <p:cNvCxnSpPr>
            <a:cxnSpLocks/>
          </p:cNvCxnSpPr>
          <p:nvPr/>
        </p:nvCxnSpPr>
        <p:spPr>
          <a:xfrm>
            <a:off x="7228649" y="1945582"/>
            <a:ext cx="0" cy="435842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8AF0F5E-387E-4A4F-B4FF-9B9A3C920695}"/>
              </a:ext>
            </a:extLst>
          </p:cNvPr>
          <p:cNvCxnSpPr>
            <a:cxnSpLocks/>
          </p:cNvCxnSpPr>
          <p:nvPr/>
        </p:nvCxnSpPr>
        <p:spPr>
          <a:xfrm flipV="1">
            <a:off x="7228649" y="3996222"/>
            <a:ext cx="4837889"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6D76033-A0E0-45C7-B4D2-F6E2DDC167EA}"/>
              </a:ext>
            </a:extLst>
          </p:cNvPr>
          <p:cNvCxnSpPr>
            <a:cxnSpLocks/>
          </p:cNvCxnSpPr>
          <p:nvPr/>
        </p:nvCxnSpPr>
        <p:spPr>
          <a:xfrm flipH="1">
            <a:off x="7035561" y="2411604"/>
            <a:ext cx="4680817" cy="3532803"/>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99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autoRev="1" fill="hold" nodeType="clickEffect">
                                  <p:stCondLst>
                                    <p:cond delay="0"/>
                                  </p:stCondLst>
                                  <p:childTnLst>
                                    <p:animRot by="5400000">
                                      <p:cBhvr>
                                        <p:cTn id="6" dur="2000" fill="hold"/>
                                        <p:tgtEl>
                                          <p:spTgt spid="4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BE47-917F-4DBB-938E-B113B1464782}"/>
              </a:ext>
            </a:extLst>
          </p:cNvPr>
          <p:cNvSpPr>
            <a:spLocks noGrp="1"/>
          </p:cNvSpPr>
          <p:nvPr>
            <p:ph type="title"/>
          </p:nvPr>
        </p:nvSpPr>
        <p:spPr>
          <a:xfrm>
            <a:off x="838200" y="308933"/>
            <a:ext cx="10515600" cy="1325563"/>
          </a:xfrm>
        </p:spPr>
        <p:txBody>
          <a:bodyPr/>
          <a:lstStyle/>
          <a:p>
            <a:r>
              <a:rPr lang="en-US" dirty="0"/>
              <a:t>1) Fitting the model – maximum likelihood</a:t>
            </a:r>
          </a:p>
        </p:txBody>
      </p:sp>
      <p:cxnSp>
        <p:nvCxnSpPr>
          <p:cNvPr id="4" name="Straight Connector 3">
            <a:extLst>
              <a:ext uri="{FF2B5EF4-FFF2-40B4-BE49-F238E27FC236}">
                <a16:creationId xmlns:a16="http://schemas.microsoft.com/office/drawing/2014/main" id="{E0EC7E70-FB82-4A91-96F1-8B55D31A8F58}"/>
              </a:ext>
            </a:extLst>
          </p:cNvPr>
          <p:cNvCxnSpPr>
            <a:cxnSpLocks/>
          </p:cNvCxnSpPr>
          <p:nvPr/>
        </p:nvCxnSpPr>
        <p:spPr>
          <a:xfrm>
            <a:off x="806685" y="19091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905EFBB-073A-443C-90D6-8931140993E0}"/>
              </a:ext>
            </a:extLst>
          </p:cNvPr>
          <p:cNvSpPr txBox="1"/>
          <p:nvPr/>
        </p:nvSpPr>
        <p:spPr>
          <a:xfrm rot="16200000">
            <a:off x="-513185" y="3581307"/>
            <a:ext cx="1395703" cy="369332"/>
          </a:xfrm>
          <a:prstGeom prst="rect">
            <a:avLst/>
          </a:prstGeom>
          <a:noFill/>
        </p:spPr>
        <p:txBody>
          <a:bodyPr wrap="none" rtlCol="0">
            <a:spAutoFit/>
          </a:bodyPr>
          <a:lstStyle/>
          <a:p>
            <a:r>
              <a:rPr lang="en-US" b="1" dirty="0"/>
              <a:t>Lake Ice-free</a:t>
            </a:r>
          </a:p>
        </p:txBody>
      </p:sp>
      <p:sp>
        <p:nvSpPr>
          <p:cNvPr id="11" name="TextBox 10">
            <a:extLst>
              <a:ext uri="{FF2B5EF4-FFF2-40B4-BE49-F238E27FC236}">
                <a16:creationId xmlns:a16="http://schemas.microsoft.com/office/drawing/2014/main" id="{79F51915-61CF-4DAF-8C3D-4BF6D1EFF93E}"/>
              </a:ext>
            </a:extLst>
          </p:cNvPr>
          <p:cNvSpPr txBox="1"/>
          <p:nvPr/>
        </p:nvSpPr>
        <p:spPr>
          <a:xfrm>
            <a:off x="369333" y="5944407"/>
            <a:ext cx="301686" cy="369332"/>
          </a:xfrm>
          <a:prstGeom prst="rect">
            <a:avLst/>
          </a:prstGeom>
          <a:noFill/>
        </p:spPr>
        <p:txBody>
          <a:bodyPr wrap="none" rtlCol="0">
            <a:spAutoFit/>
          </a:bodyPr>
          <a:lstStyle/>
          <a:p>
            <a:r>
              <a:rPr lang="en-US" dirty="0"/>
              <a:t>0</a:t>
            </a:r>
          </a:p>
        </p:txBody>
      </p:sp>
      <p:sp>
        <p:nvSpPr>
          <p:cNvPr id="12" name="TextBox 11">
            <a:extLst>
              <a:ext uri="{FF2B5EF4-FFF2-40B4-BE49-F238E27FC236}">
                <a16:creationId xmlns:a16="http://schemas.microsoft.com/office/drawing/2014/main" id="{813D5F98-42AA-48B5-8E32-F3272E813379}"/>
              </a:ext>
            </a:extLst>
          </p:cNvPr>
          <p:cNvSpPr txBox="1"/>
          <p:nvPr/>
        </p:nvSpPr>
        <p:spPr>
          <a:xfrm>
            <a:off x="369333" y="1904047"/>
            <a:ext cx="301686" cy="369332"/>
          </a:xfrm>
          <a:prstGeom prst="rect">
            <a:avLst/>
          </a:prstGeom>
          <a:noFill/>
        </p:spPr>
        <p:txBody>
          <a:bodyPr wrap="none" rtlCol="0">
            <a:spAutoFit/>
          </a:bodyPr>
          <a:lstStyle/>
          <a:p>
            <a:r>
              <a:rPr lang="en-US" dirty="0"/>
              <a:t>1</a:t>
            </a:r>
          </a:p>
        </p:txBody>
      </p:sp>
      <p:cxnSp>
        <p:nvCxnSpPr>
          <p:cNvPr id="5" name="Straight Connector 4">
            <a:extLst>
              <a:ext uri="{FF2B5EF4-FFF2-40B4-BE49-F238E27FC236}">
                <a16:creationId xmlns:a16="http://schemas.microsoft.com/office/drawing/2014/main" id="{6E3CE7A1-DB02-4EA3-A865-612A597337E7}"/>
              </a:ext>
            </a:extLst>
          </p:cNvPr>
          <p:cNvCxnSpPr>
            <a:cxnSpLocks/>
          </p:cNvCxnSpPr>
          <p:nvPr/>
        </p:nvCxnSpPr>
        <p:spPr>
          <a:xfrm flipV="1">
            <a:off x="793749" y="62676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8BB2C043-D6CE-47FF-BCDA-4CD068E5CE36}"/>
              </a:ext>
            </a:extLst>
          </p:cNvPr>
          <p:cNvGrpSpPr/>
          <p:nvPr/>
        </p:nvGrpSpPr>
        <p:grpSpPr>
          <a:xfrm>
            <a:off x="748465" y="6267603"/>
            <a:ext cx="4943411" cy="590397"/>
            <a:chOff x="2634739" y="6179735"/>
            <a:chExt cx="6355598" cy="590397"/>
          </a:xfrm>
        </p:grpSpPr>
        <p:sp>
          <p:nvSpPr>
            <p:cNvPr id="6" name="TextBox 5">
              <a:extLst>
                <a:ext uri="{FF2B5EF4-FFF2-40B4-BE49-F238E27FC236}">
                  <a16:creationId xmlns:a16="http://schemas.microsoft.com/office/drawing/2014/main" id="{5E01EEAD-AB61-433B-9FED-B4233FD79B1A}"/>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8" name="TextBox 7">
              <a:extLst>
                <a:ext uri="{FF2B5EF4-FFF2-40B4-BE49-F238E27FC236}">
                  <a16:creationId xmlns:a16="http://schemas.microsoft.com/office/drawing/2014/main" id="{0EA2D56C-6D13-445C-9AB0-FA0AC989EAE2}"/>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9" name="TextBox 8">
              <a:extLst>
                <a:ext uri="{FF2B5EF4-FFF2-40B4-BE49-F238E27FC236}">
                  <a16:creationId xmlns:a16="http://schemas.microsoft.com/office/drawing/2014/main" id="{D1805CDD-7DFD-4CA0-905F-10E252D1EE39}"/>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26" name="Freeform: Shape 25">
            <a:extLst>
              <a:ext uri="{FF2B5EF4-FFF2-40B4-BE49-F238E27FC236}">
                <a16:creationId xmlns:a16="http://schemas.microsoft.com/office/drawing/2014/main" id="{E56A23AA-BE86-4DB5-90A2-8BF7F6E77506}"/>
              </a:ext>
            </a:extLst>
          </p:cNvPr>
          <p:cNvSpPr/>
          <p:nvPr/>
        </p:nvSpPr>
        <p:spPr>
          <a:xfrm>
            <a:off x="892597" y="20221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E7CBA6A5-448B-450C-A8EF-52E0CC615DB7}"/>
              </a:ext>
            </a:extLst>
          </p:cNvPr>
          <p:cNvCxnSpPr>
            <a:cxnSpLocks/>
          </p:cNvCxnSpPr>
          <p:nvPr/>
        </p:nvCxnSpPr>
        <p:spPr>
          <a:xfrm>
            <a:off x="7228649" y="1945582"/>
            <a:ext cx="0" cy="435842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8AF0F5E-387E-4A4F-B4FF-9B9A3C920695}"/>
              </a:ext>
            </a:extLst>
          </p:cNvPr>
          <p:cNvCxnSpPr>
            <a:cxnSpLocks/>
          </p:cNvCxnSpPr>
          <p:nvPr/>
        </p:nvCxnSpPr>
        <p:spPr>
          <a:xfrm flipV="1">
            <a:off x="7228649" y="3996222"/>
            <a:ext cx="4837889"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6D76033-A0E0-45C7-B4D2-F6E2DDC167EA}"/>
              </a:ext>
            </a:extLst>
          </p:cNvPr>
          <p:cNvCxnSpPr>
            <a:cxnSpLocks/>
          </p:cNvCxnSpPr>
          <p:nvPr/>
        </p:nvCxnSpPr>
        <p:spPr>
          <a:xfrm flipH="1">
            <a:off x="7035561" y="2411604"/>
            <a:ext cx="4680817" cy="3532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F7D5EF7F-5393-421E-8D94-A876F50436B4}"/>
              </a:ext>
            </a:extLst>
          </p:cNvPr>
          <p:cNvSpPr/>
          <p:nvPr/>
        </p:nvSpPr>
        <p:spPr>
          <a:xfrm>
            <a:off x="884471" y="2003908"/>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 name="connsiteX0" fmla="*/ 0 w 5938915"/>
              <a:gd name="connsiteY0" fmla="*/ 2670927 h 2670927"/>
              <a:gd name="connsiteX1" fmla="*/ 2089645 w 5938915"/>
              <a:gd name="connsiteY1" fmla="*/ 1858974 h 2670927"/>
              <a:gd name="connsiteX2" fmla="*/ 3380198 w 5938915"/>
              <a:gd name="connsiteY2" fmla="*/ 324932 h 2670927"/>
              <a:gd name="connsiteX3" fmla="*/ 5938915 w 5938915"/>
              <a:gd name="connsiteY3" fmla="*/ 0 h 2670927"/>
              <a:gd name="connsiteX0" fmla="*/ 0 w 5938915"/>
              <a:gd name="connsiteY0" fmla="*/ 2670927 h 2670927"/>
              <a:gd name="connsiteX1" fmla="*/ 2089645 w 5938915"/>
              <a:gd name="connsiteY1" fmla="*/ 1858974 h 2670927"/>
              <a:gd name="connsiteX2" fmla="*/ 3772070 w 5938915"/>
              <a:gd name="connsiteY2" fmla="*/ 579302 h 2670927"/>
              <a:gd name="connsiteX3" fmla="*/ 5938915 w 5938915"/>
              <a:gd name="connsiteY3" fmla="*/ 0 h 2670927"/>
              <a:gd name="connsiteX0" fmla="*/ 0 w 5938915"/>
              <a:gd name="connsiteY0" fmla="*/ 2670927 h 2670927"/>
              <a:gd name="connsiteX1" fmla="*/ 2089645 w 5938915"/>
              <a:gd name="connsiteY1" fmla="*/ 1858974 h 2670927"/>
              <a:gd name="connsiteX2" fmla="*/ 3548142 w 5938915"/>
              <a:gd name="connsiteY2" fmla="*/ 588723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498288" y="2206008"/>
                  <a:pt x="2089645" y="1858974"/>
                </a:cubicBezTo>
                <a:cubicBezTo>
                  <a:pt x="2681002" y="1511940"/>
                  <a:pt x="2906597" y="898552"/>
                  <a:pt x="3548142" y="588723"/>
                </a:cubicBezTo>
                <a:cubicBezTo>
                  <a:pt x="4189687" y="278894"/>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588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8D249-62CF-4F64-85B2-A9E36F32711D}"/>
              </a:ext>
            </a:extLst>
          </p:cNvPr>
          <p:cNvSpPr>
            <a:spLocks noGrp="1"/>
          </p:cNvSpPr>
          <p:nvPr>
            <p:ph type="title"/>
          </p:nvPr>
        </p:nvSpPr>
        <p:spPr>
          <a:xfrm>
            <a:off x="838200" y="345029"/>
            <a:ext cx="10515600" cy="1325563"/>
          </a:xfrm>
        </p:spPr>
        <p:txBody>
          <a:bodyPr/>
          <a:lstStyle/>
          <a:p>
            <a:r>
              <a:rPr lang="en-CA" dirty="0"/>
              <a:t>Outline &amp; Learning Outcomes</a:t>
            </a:r>
          </a:p>
        </p:txBody>
      </p:sp>
      <p:sp>
        <p:nvSpPr>
          <p:cNvPr id="3" name="Content Placeholder 2">
            <a:extLst>
              <a:ext uri="{FF2B5EF4-FFF2-40B4-BE49-F238E27FC236}">
                <a16:creationId xmlns:a16="http://schemas.microsoft.com/office/drawing/2014/main" id="{7AFBBB80-705A-4B55-A9C3-71EF18AAB9BB}"/>
              </a:ext>
            </a:extLst>
          </p:cNvPr>
          <p:cNvSpPr>
            <a:spLocks noGrp="1"/>
          </p:cNvSpPr>
          <p:nvPr>
            <p:ph idx="1"/>
          </p:nvPr>
        </p:nvSpPr>
        <p:spPr>
          <a:xfrm>
            <a:off x="838200" y="1825624"/>
            <a:ext cx="10515600" cy="4575175"/>
          </a:xfrm>
        </p:spPr>
        <p:txBody>
          <a:bodyPr>
            <a:normAutofit fontScale="92500" lnSpcReduction="20000"/>
          </a:bodyPr>
          <a:lstStyle/>
          <a:p>
            <a:pPr marL="0" indent="0">
              <a:buNone/>
            </a:pPr>
            <a:r>
              <a:rPr lang="en-CA" sz="2400" b="1" dirty="0"/>
              <a:t>Part A – Conducting GLMs</a:t>
            </a:r>
          </a:p>
          <a:p>
            <a:r>
              <a:rPr lang="en-CA" sz="2000" dirty="0"/>
              <a:t>Describe the uses of GLMs relative to linear regression</a:t>
            </a:r>
          </a:p>
          <a:p>
            <a:r>
              <a:rPr lang="en-CA" sz="2000" dirty="0"/>
              <a:t>Be able to conduct a GLM in R</a:t>
            </a:r>
          </a:p>
          <a:p>
            <a:r>
              <a:rPr lang="en-CA" sz="2000" dirty="0"/>
              <a:t>Gain a basic understanding of the mechanics and outputs of a GLM</a:t>
            </a:r>
          </a:p>
          <a:p>
            <a:pPr marL="0" indent="0">
              <a:buNone/>
            </a:pPr>
            <a:endParaRPr lang="en-CA" sz="2400" dirty="0"/>
          </a:p>
          <a:p>
            <a:pPr marL="0" indent="0">
              <a:buNone/>
            </a:pPr>
            <a:r>
              <a:rPr lang="en-CA" sz="2400" b="1" dirty="0"/>
              <a:t>Part B – Prediction</a:t>
            </a:r>
          </a:p>
          <a:p>
            <a:r>
              <a:rPr lang="en-CA" sz="2000" dirty="0"/>
              <a:t>Describe how GLMs can be used for predictions with new data</a:t>
            </a:r>
          </a:p>
          <a:p>
            <a:r>
              <a:rPr lang="en-CA" sz="2000" dirty="0"/>
              <a:t>Explain the approach for optimizing predictions</a:t>
            </a:r>
          </a:p>
          <a:p>
            <a:pPr marL="0" indent="0">
              <a:buNone/>
            </a:pPr>
            <a:endParaRPr lang="en-CA" sz="2400" dirty="0"/>
          </a:p>
          <a:p>
            <a:pPr marL="0" indent="0">
              <a:buNone/>
            </a:pPr>
            <a:r>
              <a:rPr lang="en-CA" sz="2400" b="1" dirty="0"/>
              <a:t>Part C – Post-hoc analyses and mixed models</a:t>
            </a:r>
          </a:p>
          <a:p>
            <a:r>
              <a:rPr lang="en-CA" sz="1900" dirty="0"/>
              <a:t>Understand the differences between GLMs and GLMMs</a:t>
            </a:r>
          </a:p>
          <a:p>
            <a:r>
              <a:rPr lang="en-CA" sz="1900" dirty="0"/>
              <a:t>Explain the purpose of post-hoc analyses and when they may be used</a:t>
            </a:r>
          </a:p>
          <a:p>
            <a:r>
              <a:rPr lang="en-CA" sz="1900" dirty="0"/>
              <a:t>Be able to conduct a GLMM and post-hoc analysis in R</a:t>
            </a:r>
          </a:p>
          <a:p>
            <a:pPr marL="0" indent="0">
              <a:buNone/>
            </a:pPr>
            <a:endParaRPr lang="en-CA" sz="2400" dirty="0"/>
          </a:p>
        </p:txBody>
      </p:sp>
    </p:spTree>
    <p:extLst>
      <p:ext uri="{BB962C8B-B14F-4D97-AF65-F5344CB8AC3E}">
        <p14:creationId xmlns:p14="http://schemas.microsoft.com/office/powerpoint/2010/main" val="204324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BE47-917F-4DBB-938E-B113B1464782}"/>
              </a:ext>
            </a:extLst>
          </p:cNvPr>
          <p:cNvSpPr>
            <a:spLocks noGrp="1"/>
          </p:cNvSpPr>
          <p:nvPr>
            <p:ph type="title"/>
          </p:nvPr>
        </p:nvSpPr>
        <p:spPr>
          <a:xfrm>
            <a:off x="838200" y="308933"/>
            <a:ext cx="10515600" cy="1325563"/>
          </a:xfrm>
        </p:spPr>
        <p:txBody>
          <a:bodyPr/>
          <a:lstStyle/>
          <a:p>
            <a:r>
              <a:rPr lang="en-US" dirty="0"/>
              <a:t>1) Fitting the model – maximum likelihood</a:t>
            </a:r>
          </a:p>
        </p:txBody>
      </p:sp>
      <p:cxnSp>
        <p:nvCxnSpPr>
          <p:cNvPr id="4" name="Straight Connector 3">
            <a:extLst>
              <a:ext uri="{FF2B5EF4-FFF2-40B4-BE49-F238E27FC236}">
                <a16:creationId xmlns:a16="http://schemas.microsoft.com/office/drawing/2014/main" id="{E0EC7E70-FB82-4A91-96F1-8B55D31A8F58}"/>
              </a:ext>
            </a:extLst>
          </p:cNvPr>
          <p:cNvCxnSpPr>
            <a:cxnSpLocks/>
          </p:cNvCxnSpPr>
          <p:nvPr/>
        </p:nvCxnSpPr>
        <p:spPr>
          <a:xfrm>
            <a:off x="806685" y="19091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905EFBB-073A-443C-90D6-8931140993E0}"/>
              </a:ext>
            </a:extLst>
          </p:cNvPr>
          <p:cNvSpPr txBox="1"/>
          <p:nvPr/>
        </p:nvSpPr>
        <p:spPr>
          <a:xfrm rot="16200000">
            <a:off x="-513185" y="3581307"/>
            <a:ext cx="1395703" cy="369332"/>
          </a:xfrm>
          <a:prstGeom prst="rect">
            <a:avLst/>
          </a:prstGeom>
          <a:noFill/>
        </p:spPr>
        <p:txBody>
          <a:bodyPr wrap="none" rtlCol="0">
            <a:spAutoFit/>
          </a:bodyPr>
          <a:lstStyle/>
          <a:p>
            <a:r>
              <a:rPr lang="en-US" b="1" dirty="0"/>
              <a:t>Lake Ice-free</a:t>
            </a:r>
          </a:p>
        </p:txBody>
      </p:sp>
      <p:sp>
        <p:nvSpPr>
          <p:cNvPr id="11" name="TextBox 10">
            <a:extLst>
              <a:ext uri="{FF2B5EF4-FFF2-40B4-BE49-F238E27FC236}">
                <a16:creationId xmlns:a16="http://schemas.microsoft.com/office/drawing/2014/main" id="{79F51915-61CF-4DAF-8C3D-4BF6D1EFF93E}"/>
              </a:ext>
            </a:extLst>
          </p:cNvPr>
          <p:cNvSpPr txBox="1"/>
          <p:nvPr/>
        </p:nvSpPr>
        <p:spPr>
          <a:xfrm>
            <a:off x="369333" y="5944407"/>
            <a:ext cx="301686" cy="369332"/>
          </a:xfrm>
          <a:prstGeom prst="rect">
            <a:avLst/>
          </a:prstGeom>
          <a:noFill/>
        </p:spPr>
        <p:txBody>
          <a:bodyPr wrap="none" rtlCol="0">
            <a:spAutoFit/>
          </a:bodyPr>
          <a:lstStyle/>
          <a:p>
            <a:r>
              <a:rPr lang="en-US" dirty="0"/>
              <a:t>0</a:t>
            </a:r>
          </a:p>
        </p:txBody>
      </p:sp>
      <p:sp>
        <p:nvSpPr>
          <p:cNvPr id="12" name="TextBox 11">
            <a:extLst>
              <a:ext uri="{FF2B5EF4-FFF2-40B4-BE49-F238E27FC236}">
                <a16:creationId xmlns:a16="http://schemas.microsoft.com/office/drawing/2014/main" id="{813D5F98-42AA-48B5-8E32-F3272E813379}"/>
              </a:ext>
            </a:extLst>
          </p:cNvPr>
          <p:cNvSpPr txBox="1"/>
          <p:nvPr/>
        </p:nvSpPr>
        <p:spPr>
          <a:xfrm>
            <a:off x="369333" y="1904047"/>
            <a:ext cx="301686" cy="369332"/>
          </a:xfrm>
          <a:prstGeom prst="rect">
            <a:avLst/>
          </a:prstGeom>
          <a:noFill/>
        </p:spPr>
        <p:txBody>
          <a:bodyPr wrap="none" rtlCol="0">
            <a:spAutoFit/>
          </a:bodyPr>
          <a:lstStyle/>
          <a:p>
            <a:r>
              <a:rPr lang="en-US" dirty="0"/>
              <a:t>1</a:t>
            </a:r>
          </a:p>
        </p:txBody>
      </p:sp>
      <p:cxnSp>
        <p:nvCxnSpPr>
          <p:cNvPr id="5" name="Straight Connector 4">
            <a:extLst>
              <a:ext uri="{FF2B5EF4-FFF2-40B4-BE49-F238E27FC236}">
                <a16:creationId xmlns:a16="http://schemas.microsoft.com/office/drawing/2014/main" id="{6E3CE7A1-DB02-4EA3-A865-612A597337E7}"/>
              </a:ext>
            </a:extLst>
          </p:cNvPr>
          <p:cNvCxnSpPr>
            <a:cxnSpLocks/>
          </p:cNvCxnSpPr>
          <p:nvPr/>
        </p:nvCxnSpPr>
        <p:spPr>
          <a:xfrm flipV="1">
            <a:off x="793749" y="62676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8BB2C043-D6CE-47FF-BCDA-4CD068E5CE36}"/>
              </a:ext>
            </a:extLst>
          </p:cNvPr>
          <p:cNvGrpSpPr/>
          <p:nvPr/>
        </p:nvGrpSpPr>
        <p:grpSpPr>
          <a:xfrm>
            <a:off x="748465" y="6267603"/>
            <a:ext cx="4943411" cy="590397"/>
            <a:chOff x="2634739" y="6179735"/>
            <a:chExt cx="6355598" cy="590397"/>
          </a:xfrm>
        </p:grpSpPr>
        <p:sp>
          <p:nvSpPr>
            <p:cNvPr id="6" name="TextBox 5">
              <a:extLst>
                <a:ext uri="{FF2B5EF4-FFF2-40B4-BE49-F238E27FC236}">
                  <a16:creationId xmlns:a16="http://schemas.microsoft.com/office/drawing/2014/main" id="{5E01EEAD-AB61-433B-9FED-B4233FD79B1A}"/>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8" name="TextBox 7">
              <a:extLst>
                <a:ext uri="{FF2B5EF4-FFF2-40B4-BE49-F238E27FC236}">
                  <a16:creationId xmlns:a16="http://schemas.microsoft.com/office/drawing/2014/main" id="{0EA2D56C-6D13-445C-9AB0-FA0AC989EAE2}"/>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9" name="TextBox 8">
              <a:extLst>
                <a:ext uri="{FF2B5EF4-FFF2-40B4-BE49-F238E27FC236}">
                  <a16:creationId xmlns:a16="http://schemas.microsoft.com/office/drawing/2014/main" id="{D1805CDD-7DFD-4CA0-905F-10E252D1EE39}"/>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cxnSp>
        <p:nvCxnSpPr>
          <p:cNvPr id="36" name="Straight Connector 35">
            <a:extLst>
              <a:ext uri="{FF2B5EF4-FFF2-40B4-BE49-F238E27FC236}">
                <a16:creationId xmlns:a16="http://schemas.microsoft.com/office/drawing/2014/main" id="{E7CBA6A5-448B-450C-A8EF-52E0CC615DB7}"/>
              </a:ext>
            </a:extLst>
          </p:cNvPr>
          <p:cNvCxnSpPr>
            <a:cxnSpLocks/>
          </p:cNvCxnSpPr>
          <p:nvPr/>
        </p:nvCxnSpPr>
        <p:spPr>
          <a:xfrm>
            <a:off x="7228649" y="1945582"/>
            <a:ext cx="0" cy="435842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8AF0F5E-387E-4A4F-B4FF-9B9A3C920695}"/>
              </a:ext>
            </a:extLst>
          </p:cNvPr>
          <p:cNvCxnSpPr>
            <a:cxnSpLocks/>
          </p:cNvCxnSpPr>
          <p:nvPr/>
        </p:nvCxnSpPr>
        <p:spPr>
          <a:xfrm flipV="1">
            <a:off x="7228649" y="3996222"/>
            <a:ext cx="4837889"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6D76033-A0E0-45C7-B4D2-F6E2DDC167EA}"/>
              </a:ext>
            </a:extLst>
          </p:cNvPr>
          <p:cNvCxnSpPr>
            <a:cxnSpLocks/>
          </p:cNvCxnSpPr>
          <p:nvPr/>
        </p:nvCxnSpPr>
        <p:spPr>
          <a:xfrm flipH="1">
            <a:off x="7035561" y="2411604"/>
            <a:ext cx="4680817" cy="353280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F56F137-1D05-4A88-80C6-818804AE4FB7}"/>
              </a:ext>
            </a:extLst>
          </p:cNvPr>
          <p:cNvCxnSpPr/>
          <p:nvPr/>
        </p:nvCxnSpPr>
        <p:spPr>
          <a:xfrm>
            <a:off x="838200" y="3996222"/>
            <a:ext cx="4793438" cy="0"/>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5841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BE47-917F-4DBB-938E-B113B1464782}"/>
              </a:ext>
            </a:extLst>
          </p:cNvPr>
          <p:cNvSpPr>
            <a:spLocks noGrp="1"/>
          </p:cNvSpPr>
          <p:nvPr>
            <p:ph type="title"/>
          </p:nvPr>
        </p:nvSpPr>
        <p:spPr>
          <a:xfrm>
            <a:off x="838200" y="308933"/>
            <a:ext cx="10515600" cy="1325563"/>
          </a:xfrm>
        </p:spPr>
        <p:txBody>
          <a:bodyPr/>
          <a:lstStyle/>
          <a:p>
            <a:r>
              <a:rPr lang="en-US" dirty="0"/>
              <a:t>1) Fitting the model – maximum likelihood</a:t>
            </a:r>
          </a:p>
        </p:txBody>
      </p:sp>
      <p:cxnSp>
        <p:nvCxnSpPr>
          <p:cNvPr id="4" name="Straight Connector 3">
            <a:extLst>
              <a:ext uri="{FF2B5EF4-FFF2-40B4-BE49-F238E27FC236}">
                <a16:creationId xmlns:a16="http://schemas.microsoft.com/office/drawing/2014/main" id="{E0EC7E70-FB82-4A91-96F1-8B55D31A8F58}"/>
              </a:ext>
            </a:extLst>
          </p:cNvPr>
          <p:cNvCxnSpPr>
            <a:cxnSpLocks/>
          </p:cNvCxnSpPr>
          <p:nvPr/>
        </p:nvCxnSpPr>
        <p:spPr>
          <a:xfrm>
            <a:off x="806685" y="19091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905EFBB-073A-443C-90D6-8931140993E0}"/>
              </a:ext>
            </a:extLst>
          </p:cNvPr>
          <p:cNvSpPr txBox="1"/>
          <p:nvPr/>
        </p:nvSpPr>
        <p:spPr>
          <a:xfrm rot="16200000">
            <a:off x="-513185" y="3581307"/>
            <a:ext cx="1395703" cy="369332"/>
          </a:xfrm>
          <a:prstGeom prst="rect">
            <a:avLst/>
          </a:prstGeom>
          <a:noFill/>
        </p:spPr>
        <p:txBody>
          <a:bodyPr wrap="none" rtlCol="0">
            <a:spAutoFit/>
          </a:bodyPr>
          <a:lstStyle/>
          <a:p>
            <a:r>
              <a:rPr lang="en-US" b="1" dirty="0"/>
              <a:t>Lake Ice-free</a:t>
            </a:r>
          </a:p>
        </p:txBody>
      </p:sp>
      <p:sp>
        <p:nvSpPr>
          <p:cNvPr id="11" name="TextBox 10">
            <a:extLst>
              <a:ext uri="{FF2B5EF4-FFF2-40B4-BE49-F238E27FC236}">
                <a16:creationId xmlns:a16="http://schemas.microsoft.com/office/drawing/2014/main" id="{79F51915-61CF-4DAF-8C3D-4BF6D1EFF93E}"/>
              </a:ext>
            </a:extLst>
          </p:cNvPr>
          <p:cNvSpPr txBox="1"/>
          <p:nvPr/>
        </p:nvSpPr>
        <p:spPr>
          <a:xfrm>
            <a:off x="369333" y="5944407"/>
            <a:ext cx="301686" cy="369332"/>
          </a:xfrm>
          <a:prstGeom prst="rect">
            <a:avLst/>
          </a:prstGeom>
          <a:noFill/>
        </p:spPr>
        <p:txBody>
          <a:bodyPr wrap="none" rtlCol="0">
            <a:spAutoFit/>
          </a:bodyPr>
          <a:lstStyle/>
          <a:p>
            <a:r>
              <a:rPr lang="en-US" dirty="0"/>
              <a:t>0</a:t>
            </a:r>
          </a:p>
        </p:txBody>
      </p:sp>
      <p:sp>
        <p:nvSpPr>
          <p:cNvPr id="12" name="TextBox 11">
            <a:extLst>
              <a:ext uri="{FF2B5EF4-FFF2-40B4-BE49-F238E27FC236}">
                <a16:creationId xmlns:a16="http://schemas.microsoft.com/office/drawing/2014/main" id="{813D5F98-42AA-48B5-8E32-F3272E813379}"/>
              </a:ext>
            </a:extLst>
          </p:cNvPr>
          <p:cNvSpPr txBox="1"/>
          <p:nvPr/>
        </p:nvSpPr>
        <p:spPr>
          <a:xfrm>
            <a:off x="369333" y="1904047"/>
            <a:ext cx="301686" cy="369332"/>
          </a:xfrm>
          <a:prstGeom prst="rect">
            <a:avLst/>
          </a:prstGeom>
          <a:noFill/>
        </p:spPr>
        <p:txBody>
          <a:bodyPr wrap="none" rtlCol="0">
            <a:spAutoFit/>
          </a:bodyPr>
          <a:lstStyle/>
          <a:p>
            <a:r>
              <a:rPr lang="en-US" dirty="0"/>
              <a:t>1</a:t>
            </a:r>
          </a:p>
        </p:txBody>
      </p:sp>
      <p:cxnSp>
        <p:nvCxnSpPr>
          <p:cNvPr id="5" name="Straight Connector 4">
            <a:extLst>
              <a:ext uri="{FF2B5EF4-FFF2-40B4-BE49-F238E27FC236}">
                <a16:creationId xmlns:a16="http://schemas.microsoft.com/office/drawing/2014/main" id="{6E3CE7A1-DB02-4EA3-A865-612A597337E7}"/>
              </a:ext>
            </a:extLst>
          </p:cNvPr>
          <p:cNvCxnSpPr>
            <a:cxnSpLocks/>
          </p:cNvCxnSpPr>
          <p:nvPr/>
        </p:nvCxnSpPr>
        <p:spPr>
          <a:xfrm flipV="1">
            <a:off x="793749" y="62676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8BB2C043-D6CE-47FF-BCDA-4CD068E5CE36}"/>
              </a:ext>
            </a:extLst>
          </p:cNvPr>
          <p:cNvGrpSpPr/>
          <p:nvPr/>
        </p:nvGrpSpPr>
        <p:grpSpPr>
          <a:xfrm>
            <a:off x="748465" y="6267603"/>
            <a:ext cx="4943411" cy="590397"/>
            <a:chOff x="2634739" y="6179735"/>
            <a:chExt cx="6355598" cy="590397"/>
          </a:xfrm>
        </p:grpSpPr>
        <p:sp>
          <p:nvSpPr>
            <p:cNvPr id="6" name="TextBox 5">
              <a:extLst>
                <a:ext uri="{FF2B5EF4-FFF2-40B4-BE49-F238E27FC236}">
                  <a16:creationId xmlns:a16="http://schemas.microsoft.com/office/drawing/2014/main" id="{5E01EEAD-AB61-433B-9FED-B4233FD79B1A}"/>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8" name="TextBox 7">
              <a:extLst>
                <a:ext uri="{FF2B5EF4-FFF2-40B4-BE49-F238E27FC236}">
                  <a16:creationId xmlns:a16="http://schemas.microsoft.com/office/drawing/2014/main" id="{0EA2D56C-6D13-445C-9AB0-FA0AC989EAE2}"/>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9" name="TextBox 8">
              <a:extLst>
                <a:ext uri="{FF2B5EF4-FFF2-40B4-BE49-F238E27FC236}">
                  <a16:creationId xmlns:a16="http://schemas.microsoft.com/office/drawing/2014/main" id="{D1805CDD-7DFD-4CA0-905F-10E252D1EE39}"/>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cxnSp>
        <p:nvCxnSpPr>
          <p:cNvPr id="36" name="Straight Connector 35">
            <a:extLst>
              <a:ext uri="{FF2B5EF4-FFF2-40B4-BE49-F238E27FC236}">
                <a16:creationId xmlns:a16="http://schemas.microsoft.com/office/drawing/2014/main" id="{E7CBA6A5-448B-450C-A8EF-52E0CC615DB7}"/>
              </a:ext>
            </a:extLst>
          </p:cNvPr>
          <p:cNvCxnSpPr>
            <a:cxnSpLocks/>
          </p:cNvCxnSpPr>
          <p:nvPr/>
        </p:nvCxnSpPr>
        <p:spPr>
          <a:xfrm>
            <a:off x="7228649" y="1945582"/>
            <a:ext cx="0" cy="435842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8AF0F5E-387E-4A4F-B4FF-9B9A3C920695}"/>
              </a:ext>
            </a:extLst>
          </p:cNvPr>
          <p:cNvCxnSpPr>
            <a:cxnSpLocks/>
          </p:cNvCxnSpPr>
          <p:nvPr/>
        </p:nvCxnSpPr>
        <p:spPr>
          <a:xfrm flipV="1">
            <a:off x="7228649" y="3996222"/>
            <a:ext cx="4837889"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6D76033-A0E0-45C7-B4D2-F6E2DDC167EA}"/>
              </a:ext>
            </a:extLst>
          </p:cNvPr>
          <p:cNvCxnSpPr>
            <a:cxnSpLocks/>
          </p:cNvCxnSpPr>
          <p:nvPr/>
        </p:nvCxnSpPr>
        <p:spPr>
          <a:xfrm flipH="1">
            <a:off x="7035561" y="2411604"/>
            <a:ext cx="4680817" cy="3532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Freeform: Shape 15">
            <a:extLst>
              <a:ext uri="{FF2B5EF4-FFF2-40B4-BE49-F238E27FC236}">
                <a16:creationId xmlns:a16="http://schemas.microsoft.com/office/drawing/2014/main" id="{6D2C259F-B6AE-49D8-AC65-3EB46A01421D}"/>
              </a:ext>
            </a:extLst>
          </p:cNvPr>
          <p:cNvSpPr/>
          <p:nvPr/>
        </p:nvSpPr>
        <p:spPr>
          <a:xfrm flipV="1">
            <a:off x="864107" y="2040306"/>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 name="connsiteX0" fmla="*/ 0 w 5938915"/>
              <a:gd name="connsiteY0" fmla="*/ 2670927 h 2670927"/>
              <a:gd name="connsiteX1" fmla="*/ 2089645 w 5938915"/>
              <a:gd name="connsiteY1" fmla="*/ 1858974 h 2670927"/>
              <a:gd name="connsiteX2" fmla="*/ 3380198 w 5938915"/>
              <a:gd name="connsiteY2" fmla="*/ 324932 h 2670927"/>
              <a:gd name="connsiteX3" fmla="*/ 5938915 w 5938915"/>
              <a:gd name="connsiteY3" fmla="*/ 0 h 2670927"/>
              <a:gd name="connsiteX0" fmla="*/ 0 w 5938915"/>
              <a:gd name="connsiteY0" fmla="*/ 2670927 h 2670927"/>
              <a:gd name="connsiteX1" fmla="*/ 2089645 w 5938915"/>
              <a:gd name="connsiteY1" fmla="*/ 1858974 h 2670927"/>
              <a:gd name="connsiteX2" fmla="*/ 3772070 w 5938915"/>
              <a:gd name="connsiteY2" fmla="*/ 579302 h 2670927"/>
              <a:gd name="connsiteX3" fmla="*/ 5938915 w 5938915"/>
              <a:gd name="connsiteY3" fmla="*/ 0 h 2670927"/>
              <a:gd name="connsiteX0" fmla="*/ 0 w 5938915"/>
              <a:gd name="connsiteY0" fmla="*/ 2670927 h 2670927"/>
              <a:gd name="connsiteX1" fmla="*/ 2089645 w 5938915"/>
              <a:gd name="connsiteY1" fmla="*/ 1858974 h 2670927"/>
              <a:gd name="connsiteX2" fmla="*/ 3548142 w 5938915"/>
              <a:gd name="connsiteY2" fmla="*/ 588723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498288" y="2206008"/>
                  <a:pt x="2089645" y="1858974"/>
                </a:cubicBezTo>
                <a:cubicBezTo>
                  <a:pt x="2681002" y="1511940"/>
                  <a:pt x="2906597" y="898552"/>
                  <a:pt x="3548142" y="588723"/>
                </a:cubicBezTo>
                <a:cubicBezTo>
                  <a:pt x="4189687" y="278894"/>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7634E501-4351-4DB3-8607-63CEDEE76FD1}"/>
              </a:ext>
            </a:extLst>
          </p:cNvPr>
          <p:cNvSpPr/>
          <p:nvPr/>
        </p:nvSpPr>
        <p:spPr>
          <a:xfrm flipV="1">
            <a:off x="892597" y="2030963"/>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9B8E22F-E8CD-4F2E-99B3-ACB8BA83FC71}"/>
              </a:ext>
            </a:extLst>
          </p:cNvPr>
          <p:cNvSpPr txBox="1"/>
          <p:nvPr/>
        </p:nvSpPr>
        <p:spPr>
          <a:xfrm>
            <a:off x="3179398" y="2042272"/>
            <a:ext cx="3759619" cy="369332"/>
          </a:xfrm>
          <a:prstGeom prst="rect">
            <a:avLst/>
          </a:prstGeom>
          <a:noFill/>
        </p:spPr>
        <p:txBody>
          <a:bodyPr wrap="none" rtlCol="0">
            <a:spAutoFit/>
          </a:bodyPr>
          <a:lstStyle/>
          <a:p>
            <a:r>
              <a:rPr lang="en-US" dirty="0"/>
              <a:t>Maximum likelihood optimizes quickly</a:t>
            </a:r>
          </a:p>
        </p:txBody>
      </p:sp>
    </p:spTree>
    <p:extLst>
      <p:ext uri="{BB962C8B-B14F-4D97-AF65-F5344CB8AC3E}">
        <p14:creationId xmlns:p14="http://schemas.microsoft.com/office/powerpoint/2010/main" val="186208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6B17-A1C4-4A9A-A31A-E0969A2C22D0}"/>
              </a:ext>
            </a:extLst>
          </p:cNvPr>
          <p:cNvSpPr>
            <a:spLocks noGrp="1"/>
          </p:cNvSpPr>
          <p:nvPr>
            <p:ph type="title"/>
          </p:nvPr>
        </p:nvSpPr>
        <p:spPr/>
        <p:txBody>
          <a:bodyPr/>
          <a:lstStyle/>
          <a:p>
            <a:r>
              <a:rPr lang="en-US" dirty="0"/>
              <a:t>2) The outputs – GLMs in R</a:t>
            </a:r>
          </a:p>
        </p:txBody>
      </p:sp>
      <p:sp>
        <p:nvSpPr>
          <p:cNvPr id="3" name="Content Placeholder 2">
            <a:extLst>
              <a:ext uri="{FF2B5EF4-FFF2-40B4-BE49-F238E27FC236}">
                <a16:creationId xmlns:a16="http://schemas.microsoft.com/office/drawing/2014/main" id="{36164C62-134A-430D-9239-7FC675FCFE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11088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5B7D7-4A44-4C6F-AE57-AB56B5D7FED8}"/>
              </a:ext>
            </a:extLst>
          </p:cNvPr>
          <p:cNvSpPr>
            <a:spLocks noGrp="1"/>
          </p:cNvSpPr>
          <p:nvPr>
            <p:ph type="title"/>
          </p:nvPr>
        </p:nvSpPr>
        <p:spPr/>
        <p:txBody>
          <a:bodyPr/>
          <a:lstStyle/>
          <a:p>
            <a:r>
              <a:rPr lang="en-US" dirty="0"/>
              <a:t>3) Calculating a measure of fit</a:t>
            </a:r>
          </a:p>
        </p:txBody>
      </p:sp>
      <p:sp>
        <p:nvSpPr>
          <p:cNvPr id="3" name="Content Placeholder 2">
            <a:extLst>
              <a:ext uri="{FF2B5EF4-FFF2-40B4-BE49-F238E27FC236}">
                <a16:creationId xmlns:a16="http://schemas.microsoft.com/office/drawing/2014/main" id="{E4A8C981-ECC6-4E36-B7CB-EAD2564A1B4F}"/>
              </a:ext>
            </a:extLst>
          </p:cNvPr>
          <p:cNvSpPr>
            <a:spLocks noGrp="1"/>
          </p:cNvSpPr>
          <p:nvPr>
            <p:ph idx="1"/>
          </p:nvPr>
        </p:nvSpPr>
        <p:spPr/>
        <p:txBody>
          <a:bodyPr/>
          <a:lstStyle/>
          <a:p>
            <a:r>
              <a:rPr lang="en-US" dirty="0"/>
              <a:t>Typical linear regression uses R2</a:t>
            </a:r>
          </a:p>
          <a:p>
            <a:endParaRPr lang="en-US" dirty="0"/>
          </a:p>
          <a:p>
            <a:r>
              <a:rPr lang="en-US" dirty="0"/>
              <a:t>No R2 in logistic regression because no residuals</a:t>
            </a:r>
          </a:p>
          <a:p>
            <a:endParaRPr lang="en-US" dirty="0"/>
          </a:p>
          <a:p>
            <a:r>
              <a:rPr lang="en-US" dirty="0"/>
              <a:t>Instead use </a:t>
            </a:r>
            <a:r>
              <a:rPr lang="en-US" dirty="0" err="1"/>
              <a:t>Psuedo</a:t>
            </a:r>
            <a:r>
              <a:rPr lang="en-US" dirty="0"/>
              <a:t> R2</a:t>
            </a:r>
          </a:p>
          <a:p>
            <a:pPr lvl="1"/>
            <a:r>
              <a:rPr lang="en-US" dirty="0"/>
              <a:t>McFadden’s among the simpler compares to null</a:t>
            </a:r>
          </a:p>
        </p:txBody>
      </p:sp>
    </p:spTree>
    <p:extLst>
      <p:ext uri="{BB962C8B-B14F-4D97-AF65-F5344CB8AC3E}">
        <p14:creationId xmlns:p14="http://schemas.microsoft.com/office/powerpoint/2010/main" val="256885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5ECB1-2A4E-4809-BB80-92CD4145FE3A}"/>
              </a:ext>
            </a:extLst>
          </p:cNvPr>
          <p:cNvSpPr>
            <a:spLocks noGrp="1"/>
          </p:cNvSpPr>
          <p:nvPr>
            <p:ph type="title"/>
          </p:nvPr>
        </p:nvSpPr>
        <p:spPr/>
        <p:txBody>
          <a:bodyPr/>
          <a:lstStyle/>
          <a:p>
            <a:r>
              <a:rPr lang="en-US" dirty="0"/>
              <a:t>3) Calculating a measure of fit</a:t>
            </a:r>
          </a:p>
        </p:txBody>
      </p:sp>
      <p:cxnSp>
        <p:nvCxnSpPr>
          <p:cNvPr id="4" name="Straight Connector 3">
            <a:extLst>
              <a:ext uri="{FF2B5EF4-FFF2-40B4-BE49-F238E27FC236}">
                <a16:creationId xmlns:a16="http://schemas.microsoft.com/office/drawing/2014/main" id="{B897E167-D78D-4287-A7C1-222FA1B24AD5}"/>
              </a:ext>
            </a:extLst>
          </p:cNvPr>
          <p:cNvCxnSpPr>
            <a:cxnSpLocks/>
          </p:cNvCxnSpPr>
          <p:nvPr/>
        </p:nvCxnSpPr>
        <p:spPr>
          <a:xfrm>
            <a:off x="806685" y="19091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E89469D0-75F3-4A97-AB26-285D74590183}"/>
              </a:ext>
            </a:extLst>
          </p:cNvPr>
          <p:cNvSpPr txBox="1"/>
          <p:nvPr/>
        </p:nvSpPr>
        <p:spPr>
          <a:xfrm rot="16200000">
            <a:off x="-513185" y="3581307"/>
            <a:ext cx="1395703" cy="369332"/>
          </a:xfrm>
          <a:prstGeom prst="rect">
            <a:avLst/>
          </a:prstGeom>
          <a:noFill/>
        </p:spPr>
        <p:txBody>
          <a:bodyPr wrap="none" rtlCol="0">
            <a:spAutoFit/>
          </a:bodyPr>
          <a:lstStyle/>
          <a:p>
            <a:r>
              <a:rPr lang="en-US" b="1" dirty="0"/>
              <a:t>Lake Ice-free</a:t>
            </a:r>
          </a:p>
        </p:txBody>
      </p:sp>
      <p:sp>
        <p:nvSpPr>
          <p:cNvPr id="6" name="TextBox 5">
            <a:extLst>
              <a:ext uri="{FF2B5EF4-FFF2-40B4-BE49-F238E27FC236}">
                <a16:creationId xmlns:a16="http://schemas.microsoft.com/office/drawing/2014/main" id="{9048C872-B116-4C7F-9BCC-5E22051BE974}"/>
              </a:ext>
            </a:extLst>
          </p:cNvPr>
          <p:cNvSpPr txBox="1"/>
          <p:nvPr/>
        </p:nvSpPr>
        <p:spPr>
          <a:xfrm>
            <a:off x="369333" y="5944407"/>
            <a:ext cx="301686" cy="369332"/>
          </a:xfrm>
          <a:prstGeom prst="rect">
            <a:avLst/>
          </a:prstGeom>
          <a:noFill/>
        </p:spPr>
        <p:txBody>
          <a:bodyPr wrap="none" rtlCol="0">
            <a:spAutoFit/>
          </a:bodyPr>
          <a:lstStyle/>
          <a:p>
            <a:r>
              <a:rPr lang="en-US" dirty="0"/>
              <a:t>0</a:t>
            </a:r>
          </a:p>
        </p:txBody>
      </p:sp>
      <p:sp>
        <p:nvSpPr>
          <p:cNvPr id="7" name="TextBox 6">
            <a:extLst>
              <a:ext uri="{FF2B5EF4-FFF2-40B4-BE49-F238E27FC236}">
                <a16:creationId xmlns:a16="http://schemas.microsoft.com/office/drawing/2014/main" id="{CBCF0920-85BE-4A8B-A1BE-B5A5FF0AB87D}"/>
              </a:ext>
            </a:extLst>
          </p:cNvPr>
          <p:cNvSpPr txBox="1"/>
          <p:nvPr/>
        </p:nvSpPr>
        <p:spPr>
          <a:xfrm>
            <a:off x="369333" y="1904047"/>
            <a:ext cx="301686" cy="369332"/>
          </a:xfrm>
          <a:prstGeom prst="rect">
            <a:avLst/>
          </a:prstGeom>
          <a:noFill/>
        </p:spPr>
        <p:txBody>
          <a:bodyPr wrap="none" rtlCol="0">
            <a:spAutoFit/>
          </a:bodyPr>
          <a:lstStyle/>
          <a:p>
            <a:r>
              <a:rPr lang="en-US" dirty="0"/>
              <a:t>1</a:t>
            </a:r>
          </a:p>
        </p:txBody>
      </p:sp>
      <p:cxnSp>
        <p:nvCxnSpPr>
          <p:cNvPr id="8" name="Straight Connector 7">
            <a:extLst>
              <a:ext uri="{FF2B5EF4-FFF2-40B4-BE49-F238E27FC236}">
                <a16:creationId xmlns:a16="http://schemas.microsoft.com/office/drawing/2014/main" id="{D6A33F72-CAF9-4584-B81A-751CEBB043BC}"/>
              </a:ext>
            </a:extLst>
          </p:cNvPr>
          <p:cNvCxnSpPr>
            <a:cxnSpLocks/>
          </p:cNvCxnSpPr>
          <p:nvPr/>
        </p:nvCxnSpPr>
        <p:spPr>
          <a:xfrm flipV="1">
            <a:off x="793749" y="62676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5C1668CC-2E0E-463A-A9EB-EB057A8B2C5C}"/>
              </a:ext>
            </a:extLst>
          </p:cNvPr>
          <p:cNvGrpSpPr/>
          <p:nvPr/>
        </p:nvGrpSpPr>
        <p:grpSpPr>
          <a:xfrm>
            <a:off x="748465" y="6267603"/>
            <a:ext cx="4943411" cy="590397"/>
            <a:chOff x="2634739" y="6179735"/>
            <a:chExt cx="6355598" cy="590397"/>
          </a:xfrm>
        </p:grpSpPr>
        <p:sp>
          <p:nvSpPr>
            <p:cNvPr id="10" name="TextBox 9">
              <a:extLst>
                <a:ext uri="{FF2B5EF4-FFF2-40B4-BE49-F238E27FC236}">
                  <a16:creationId xmlns:a16="http://schemas.microsoft.com/office/drawing/2014/main" id="{916E6FE7-A2E2-4A01-97F7-6AEC1514BD16}"/>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1" name="TextBox 10">
              <a:extLst>
                <a:ext uri="{FF2B5EF4-FFF2-40B4-BE49-F238E27FC236}">
                  <a16:creationId xmlns:a16="http://schemas.microsoft.com/office/drawing/2014/main" id="{DF860AAD-89E1-424A-AA13-B41A37A83659}"/>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2" name="TextBox 11">
              <a:extLst>
                <a:ext uri="{FF2B5EF4-FFF2-40B4-BE49-F238E27FC236}">
                  <a16:creationId xmlns:a16="http://schemas.microsoft.com/office/drawing/2014/main" id="{554CDC8C-8124-4E24-AFA4-8D21BDC05FCF}"/>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9ECD290F-BD9B-4911-A2C1-6E7D3FC43E7D}"/>
              </a:ext>
            </a:extLst>
          </p:cNvPr>
          <p:cNvSpPr/>
          <p:nvPr/>
        </p:nvSpPr>
        <p:spPr>
          <a:xfrm>
            <a:off x="1288330" y="60263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9DF0ED1-0795-43EE-AB2B-B1331AE81961}"/>
              </a:ext>
            </a:extLst>
          </p:cNvPr>
          <p:cNvSpPr/>
          <p:nvPr/>
        </p:nvSpPr>
        <p:spPr>
          <a:xfrm>
            <a:off x="1645560" y="60263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DC98F32-B432-4C83-A310-418CA8E0128C}"/>
              </a:ext>
            </a:extLst>
          </p:cNvPr>
          <p:cNvSpPr/>
          <p:nvPr/>
        </p:nvSpPr>
        <p:spPr>
          <a:xfrm>
            <a:off x="2002791" y="593747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748DEC2-D09F-48D9-89A2-AADF3D001C08}"/>
              </a:ext>
            </a:extLst>
          </p:cNvPr>
          <p:cNvSpPr/>
          <p:nvPr/>
        </p:nvSpPr>
        <p:spPr>
          <a:xfrm>
            <a:off x="2681732" y="550204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64B4DC5-B381-4AC1-8703-64854C2C4C85}"/>
              </a:ext>
            </a:extLst>
          </p:cNvPr>
          <p:cNvSpPr/>
          <p:nvPr/>
        </p:nvSpPr>
        <p:spPr>
          <a:xfrm>
            <a:off x="3096340" y="353451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1FC1A49-0E57-4DE8-BDD4-4AFA94F9F1F9}"/>
              </a:ext>
            </a:extLst>
          </p:cNvPr>
          <p:cNvSpPr/>
          <p:nvPr/>
        </p:nvSpPr>
        <p:spPr>
          <a:xfrm>
            <a:off x="3130711" y="335121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CE3CF7E-0E5A-4C2C-939B-1A91B6767136}"/>
              </a:ext>
            </a:extLst>
          </p:cNvPr>
          <p:cNvSpPr/>
          <p:nvPr/>
        </p:nvSpPr>
        <p:spPr>
          <a:xfrm>
            <a:off x="3487941" y="236247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C9CD9CB-39FD-4E72-BCAC-9F62EA53A998}"/>
              </a:ext>
            </a:extLst>
          </p:cNvPr>
          <p:cNvSpPr/>
          <p:nvPr/>
        </p:nvSpPr>
        <p:spPr>
          <a:xfrm>
            <a:off x="4202403" y="19996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A44084A-B643-4A28-AFC3-3684F3BEEF95}"/>
              </a:ext>
            </a:extLst>
          </p:cNvPr>
          <p:cNvSpPr/>
          <p:nvPr/>
        </p:nvSpPr>
        <p:spPr>
          <a:xfrm>
            <a:off x="4615861" y="19996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63B0ACF-D578-468C-83F9-4BA6ECF3410B}"/>
              </a:ext>
            </a:extLst>
          </p:cNvPr>
          <p:cNvSpPr/>
          <p:nvPr/>
        </p:nvSpPr>
        <p:spPr>
          <a:xfrm>
            <a:off x="3703626" y="215661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84CC343-8AF0-46F3-80FF-F91274B582A4}"/>
              </a:ext>
            </a:extLst>
          </p:cNvPr>
          <p:cNvSpPr/>
          <p:nvPr/>
        </p:nvSpPr>
        <p:spPr>
          <a:xfrm>
            <a:off x="4839150"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8A315AB-5E38-4B8A-B760-EEBE5B59189D}"/>
              </a:ext>
            </a:extLst>
          </p:cNvPr>
          <p:cNvSpPr/>
          <p:nvPr/>
        </p:nvSpPr>
        <p:spPr>
          <a:xfrm>
            <a:off x="5252608" y="19969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56DD5CC1-F344-4804-BF28-037D48D7CDF8}"/>
              </a:ext>
            </a:extLst>
          </p:cNvPr>
          <p:cNvSpPr/>
          <p:nvPr/>
        </p:nvSpPr>
        <p:spPr>
          <a:xfrm>
            <a:off x="892597" y="20221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712A280-1577-4726-9082-6C2F6332A268}"/>
              </a:ext>
            </a:extLst>
          </p:cNvPr>
          <p:cNvSpPr txBox="1"/>
          <p:nvPr/>
        </p:nvSpPr>
        <p:spPr>
          <a:xfrm>
            <a:off x="3930888" y="2764045"/>
            <a:ext cx="2399503" cy="369332"/>
          </a:xfrm>
          <a:prstGeom prst="rect">
            <a:avLst/>
          </a:prstGeom>
          <a:noFill/>
        </p:spPr>
        <p:txBody>
          <a:bodyPr wrap="none" rtlCol="0">
            <a:spAutoFit/>
          </a:bodyPr>
          <a:lstStyle/>
          <a:p>
            <a:r>
              <a:rPr lang="en-US" dirty="0"/>
              <a:t>Multiply the probability</a:t>
            </a:r>
          </a:p>
        </p:txBody>
      </p:sp>
      <p:sp>
        <p:nvSpPr>
          <p:cNvPr id="27" name="TextBox 26">
            <a:extLst>
              <a:ext uri="{FF2B5EF4-FFF2-40B4-BE49-F238E27FC236}">
                <a16:creationId xmlns:a16="http://schemas.microsoft.com/office/drawing/2014/main" id="{109848F7-7A22-44A8-9108-2834019F123B}"/>
              </a:ext>
            </a:extLst>
          </p:cNvPr>
          <p:cNvSpPr txBox="1"/>
          <p:nvPr/>
        </p:nvSpPr>
        <p:spPr>
          <a:xfrm>
            <a:off x="3691036" y="3133719"/>
            <a:ext cx="2864502" cy="369332"/>
          </a:xfrm>
          <a:prstGeom prst="rect">
            <a:avLst/>
          </a:prstGeom>
          <a:noFill/>
        </p:spPr>
        <p:txBody>
          <a:bodyPr wrap="none" rtlCol="0">
            <a:spAutoFit/>
          </a:bodyPr>
          <a:lstStyle/>
          <a:p>
            <a:r>
              <a:rPr lang="en-US" b="1" i="1" dirty="0"/>
              <a:t>Model Maximum Likelihood</a:t>
            </a:r>
          </a:p>
        </p:txBody>
      </p:sp>
      <p:cxnSp>
        <p:nvCxnSpPr>
          <p:cNvPr id="28" name="Straight Connector 27">
            <a:extLst>
              <a:ext uri="{FF2B5EF4-FFF2-40B4-BE49-F238E27FC236}">
                <a16:creationId xmlns:a16="http://schemas.microsoft.com/office/drawing/2014/main" id="{537DAC69-5B8B-419C-BF3E-F938F211A316}"/>
              </a:ext>
            </a:extLst>
          </p:cNvPr>
          <p:cNvCxnSpPr>
            <a:cxnSpLocks/>
          </p:cNvCxnSpPr>
          <p:nvPr/>
        </p:nvCxnSpPr>
        <p:spPr>
          <a:xfrm>
            <a:off x="7068100" y="1871969"/>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B33D09DE-AB1A-4538-AC5C-CEE51301899D}"/>
              </a:ext>
            </a:extLst>
          </p:cNvPr>
          <p:cNvSpPr txBox="1"/>
          <p:nvPr/>
        </p:nvSpPr>
        <p:spPr>
          <a:xfrm>
            <a:off x="6630748" y="5907192"/>
            <a:ext cx="301686" cy="369332"/>
          </a:xfrm>
          <a:prstGeom prst="rect">
            <a:avLst/>
          </a:prstGeom>
          <a:noFill/>
        </p:spPr>
        <p:txBody>
          <a:bodyPr wrap="none" rtlCol="0">
            <a:spAutoFit/>
          </a:bodyPr>
          <a:lstStyle/>
          <a:p>
            <a:r>
              <a:rPr lang="en-US" dirty="0"/>
              <a:t>0</a:t>
            </a:r>
          </a:p>
        </p:txBody>
      </p:sp>
      <p:sp>
        <p:nvSpPr>
          <p:cNvPr id="31" name="TextBox 30">
            <a:extLst>
              <a:ext uri="{FF2B5EF4-FFF2-40B4-BE49-F238E27FC236}">
                <a16:creationId xmlns:a16="http://schemas.microsoft.com/office/drawing/2014/main" id="{86B9A1D5-64B8-4140-9D79-76BAD39BE123}"/>
              </a:ext>
            </a:extLst>
          </p:cNvPr>
          <p:cNvSpPr txBox="1"/>
          <p:nvPr/>
        </p:nvSpPr>
        <p:spPr>
          <a:xfrm>
            <a:off x="6630748" y="1866832"/>
            <a:ext cx="301686" cy="369332"/>
          </a:xfrm>
          <a:prstGeom prst="rect">
            <a:avLst/>
          </a:prstGeom>
          <a:noFill/>
        </p:spPr>
        <p:txBody>
          <a:bodyPr wrap="none" rtlCol="0">
            <a:spAutoFit/>
          </a:bodyPr>
          <a:lstStyle/>
          <a:p>
            <a:r>
              <a:rPr lang="en-US" dirty="0"/>
              <a:t>1</a:t>
            </a:r>
          </a:p>
        </p:txBody>
      </p:sp>
      <p:cxnSp>
        <p:nvCxnSpPr>
          <p:cNvPr id="32" name="Straight Connector 31">
            <a:extLst>
              <a:ext uri="{FF2B5EF4-FFF2-40B4-BE49-F238E27FC236}">
                <a16:creationId xmlns:a16="http://schemas.microsoft.com/office/drawing/2014/main" id="{336BB904-CB6F-409C-AF0C-93634D86F6AF}"/>
              </a:ext>
            </a:extLst>
          </p:cNvPr>
          <p:cNvCxnSpPr>
            <a:cxnSpLocks/>
          </p:cNvCxnSpPr>
          <p:nvPr/>
        </p:nvCxnSpPr>
        <p:spPr>
          <a:xfrm flipV="1">
            <a:off x="7055164" y="6230388"/>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33" name="Group 32">
            <a:extLst>
              <a:ext uri="{FF2B5EF4-FFF2-40B4-BE49-F238E27FC236}">
                <a16:creationId xmlns:a16="http://schemas.microsoft.com/office/drawing/2014/main" id="{1CAC1CA6-EECB-427B-83D8-CE97BB77C814}"/>
              </a:ext>
            </a:extLst>
          </p:cNvPr>
          <p:cNvGrpSpPr/>
          <p:nvPr/>
        </p:nvGrpSpPr>
        <p:grpSpPr>
          <a:xfrm>
            <a:off x="7009880" y="6230388"/>
            <a:ext cx="4943411" cy="590397"/>
            <a:chOff x="2634739" y="6179735"/>
            <a:chExt cx="6355598" cy="590397"/>
          </a:xfrm>
        </p:grpSpPr>
        <p:sp>
          <p:nvSpPr>
            <p:cNvPr id="34" name="TextBox 33">
              <a:extLst>
                <a:ext uri="{FF2B5EF4-FFF2-40B4-BE49-F238E27FC236}">
                  <a16:creationId xmlns:a16="http://schemas.microsoft.com/office/drawing/2014/main" id="{2856B66E-C0E7-46CB-B5B4-F482197A4B40}"/>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35" name="TextBox 34">
              <a:extLst>
                <a:ext uri="{FF2B5EF4-FFF2-40B4-BE49-F238E27FC236}">
                  <a16:creationId xmlns:a16="http://schemas.microsoft.com/office/drawing/2014/main" id="{FFC7F165-EE90-44FD-B285-CA3560EC0668}"/>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36" name="TextBox 35">
              <a:extLst>
                <a:ext uri="{FF2B5EF4-FFF2-40B4-BE49-F238E27FC236}">
                  <a16:creationId xmlns:a16="http://schemas.microsoft.com/office/drawing/2014/main" id="{B6E545F7-EEC7-417E-9771-C62533AC4307}"/>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37" name="Oval 36">
            <a:extLst>
              <a:ext uri="{FF2B5EF4-FFF2-40B4-BE49-F238E27FC236}">
                <a16:creationId xmlns:a16="http://schemas.microsoft.com/office/drawing/2014/main" id="{9DEDCB94-C097-4D15-91E0-A1F046EBE4B7}"/>
              </a:ext>
            </a:extLst>
          </p:cNvPr>
          <p:cNvSpPr/>
          <p:nvPr/>
        </p:nvSpPr>
        <p:spPr>
          <a:xfrm>
            <a:off x="7651041" y="353451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8A944CB-934C-49EE-85C0-E6F12370BA8B}"/>
              </a:ext>
            </a:extLst>
          </p:cNvPr>
          <p:cNvSpPr/>
          <p:nvPr/>
        </p:nvSpPr>
        <p:spPr>
          <a:xfrm>
            <a:off x="8058241" y="3549214"/>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BA74699-F8F5-47EB-8B36-CA2F543E33A3}"/>
              </a:ext>
            </a:extLst>
          </p:cNvPr>
          <p:cNvSpPr/>
          <p:nvPr/>
        </p:nvSpPr>
        <p:spPr>
          <a:xfrm>
            <a:off x="8353048" y="3535482"/>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ADF39FB-0F16-4F1E-B63B-D177F757480D}"/>
              </a:ext>
            </a:extLst>
          </p:cNvPr>
          <p:cNvSpPr/>
          <p:nvPr/>
        </p:nvSpPr>
        <p:spPr>
          <a:xfrm>
            <a:off x="8981332" y="3545179"/>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C4F1DF9-1DB5-4921-A7F6-473BC5228068}"/>
              </a:ext>
            </a:extLst>
          </p:cNvPr>
          <p:cNvSpPr/>
          <p:nvPr/>
        </p:nvSpPr>
        <p:spPr>
          <a:xfrm>
            <a:off x="9347470" y="3549214"/>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692C00F-0163-4EEC-BF69-50CF8421C87E}"/>
              </a:ext>
            </a:extLst>
          </p:cNvPr>
          <p:cNvSpPr/>
          <p:nvPr/>
        </p:nvSpPr>
        <p:spPr>
          <a:xfrm>
            <a:off x="9533346" y="354245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2D9DFA6-8778-48F1-BEF4-1C4806558CCD}"/>
              </a:ext>
            </a:extLst>
          </p:cNvPr>
          <p:cNvSpPr/>
          <p:nvPr/>
        </p:nvSpPr>
        <p:spPr>
          <a:xfrm>
            <a:off x="9773674" y="354502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205E3BC-B362-42B5-AFDA-2EBE244367AB}"/>
              </a:ext>
            </a:extLst>
          </p:cNvPr>
          <p:cNvSpPr/>
          <p:nvPr/>
        </p:nvSpPr>
        <p:spPr>
          <a:xfrm>
            <a:off x="10483623" y="353909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21F8176-0F77-4E65-BB83-C2C69D973CF3}"/>
              </a:ext>
            </a:extLst>
          </p:cNvPr>
          <p:cNvSpPr/>
          <p:nvPr/>
        </p:nvSpPr>
        <p:spPr>
          <a:xfrm>
            <a:off x="10897081" y="353909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9C00128-BF90-47AD-994D-E73F5C562200}"/>
              </a:ext>
            </a:extLst>
          </p:cNvPr>
          <p:cNvSpPr/>
          <p:nvPr/>
        </p:nvSpPr>
        <p:spPr>
          <a:xfrm>
            <a:off x="10118176" y="354502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BB9194B-58F4-40FD-916A-076176333290}"/>
              </a:ext>
            </a:extLst>
          </p:cNvPr>
          <p:cNvSpPr/>
          <p:nvPr/>
        </p:nvSpPr>
        <p:spPr>
          <a:xfrm>
            <a:off x="11108732" y="353451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EB7D9CA-588E-4CBE-A8F1-94F958E4A5C6}"/>
              </a:ext>
            </a:extLst>
          </p:cNvPr>
          <p:cNvSpPr/>
          <p:nvPr/>
        </p:nvSpPr>
        <p:spPr>
          <a:xfrm>
            <a:off x="11522190" y="3534513"/>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91004F8-9894-45A7-BE40-5DC933E70D3B}"/>
              </a:ext>
            </a:extLst>
          </p:cNvPr>
          <p:cNvCxnSpPr>
            <a:cxnSpLocks/>
          </p:cNvCxnSpPr>
          <p:nvPr/>
        </p:nvCxnSpPr>
        <p:spPr>
          <a:xfrm>
            <a:off x="7154125" y="3671679"/>
            <a:ext cx="4564513" cy="0"/>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EC9465B-AD30-4DC9-9CF4-339669D34D06}"/>
              </a:ext>
            </a:extLst>
          </p:cNvPr>
          <p:cNvSpPr txBox="1"/>
          <p:nvPr/>
        </p:nvSpPr>
        <p:spPr>
          <a:xfrm>
            <a:off x="9328641" y="2612211"/>
            <a:ext cx="2399503" cy="369332"/>
          </a:xfrm>
          <a:prstGeom prst="rect">
            <a:avLst/>
          </a:prstGeom>
          <a:noFill/>
        </p:spPr>
        <p:txBody>
          <a:bodyPr wrap="none" rtlCol="0">
            <a:spAutoFit/>
          </a:bodyPr>
          <a:lstStyle/>
          <a:p>
            <a:r>
              <a:rPr lang="en-US" dirty="0"/>
              <a:t>Multiply the probability</a:t>
            </a:r>
          </a:p>
        </p:txBody>
      </p:sp>
      <p:sp>
        <p:nvSpPr>
          <p:cNvPr id="54" name="TextBox 53">
            <a:extLst>
              <a:ext uri="{FF2B5EF4-FFF2-40B4-BE49-F238E27FC236}">
                <a16:creationId xmlns:a16="http://schemas.microsoft.com/office/drawing/2014/main" id="{9FB3DE60-8339-412A-8895-22F8BE75AB98}"/>
              </a:ext>
            </a:extLst>
          </p:cNvPr>
          <p:cNvSpPr txBox="1"/>
          <p:nvPr/>
        </p:nvSpPr>
        <p:spPr>
          <a:xfrm>
            <a:off x="9088789" y="2981885"/>
            <a:ext cx="2627514" cy="369332"/>
          </a:xfrm>
          <a:prstGeom prst="rect">
            <a:avLst/>
          </a:prstGeom>
          <a:noFill/>
        </p:spPr>
        <p:txBody>
          <a:bodyPr wrap="none" rtlCol="0">
            <a:spAutoFit/>
          </a:bodyPr>
          <a:lstStyle/>
          <a:p>
            <a:r>
              <a:rPr lang="en-US" b="1" i="1" dirty="0"/>
              <a:t>Null Maximum Likelihood</a:t>
            </a:r>
          </a:p>
        </p:txBody>
      </p:sp>
    </p:spTree>
    <p:extLst>
      <p:ext uri="{BB962C8B-B14F-4D97-AF65-F5344CB8AC3E}">
        <p14:creationId xmlns:p14="http://schemas.microsoft.com/office/powerpoint/2010/main" val="290284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53" grpId="0"/>
      <p:bldP spid="5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36DAC-154E-4F29-9EA9-364C1834976F}"/>
              </a:ext>
            </a:extLst>
          </p:cNvPr>
          <p:cNvSpPr>
            <a:spLocks noGrp="1"/>
          </p:cNvSpPr>
          <p:nvPr>
            <p:ph type="title"/>
          </p:nvPr>
        </p:nvSpPr>
        <p:spPr/>
        <p:txBody>
          <a:bodyPr/>
          <a:lstStyle/>
          <a:p>
            <a:r>
              <a:rPr lang="en-US" dirty="0"/>
              <a:t>3) Calculating a measure of fit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C04653-A9E0-4D91-A208-5B756BB25170}"/>
                  </a:ext>
                </a:extLst>
              </p:cNvPr>
              <p:cNvSpPr>
                <a:spLocks noGrp="1"/>
              </p:cNvSpPr>
              <p:nvPr>
                <p:ph idx="1"/>
              </p:nvPr>
            </p:nvSpPr>
            <p:spPr>
              <a:xfrm>
                <a:off x="1016000" y="1368425"/>
                <a:ext cx="10515600" cy="4351338"/>
              </a:xfrm>
            </p:spPr>
            <p:txBody>
              <a:bodyPr>
                <a:normAutofit/>
              </a:bodyPr>
              <a:lstStyle/>
              <a:p>
                <a:pPr marL="0" indent="0">
                  <a:buNone/>
                </a:pPr>
                <a:endParaRPr lang="en-US" sz="3200" dirty="0"/>
              </a:p>
              <a:p>
                <a:pPr marL="0" indent="0">
                  <a:buNone/>
                </a:pPr>
                <a:endParaRPr lang="en-US" sz="3200" dirty="0"/>
              </a:p>
              <a:p>
                <a:pPr marL="0" indent="0" algn="ctr">
                  <a:buNone/>
                </a:pPr>
                <a:r>
                  <a:rPr lang="en-US" sz="3200" dirty="0"/>
                  <a:t>PsuedoR</a:t>
                </a:r>
                <a:r>
                  <a:rPr lang="en-US" sz="3200" baseline="30000" dirty="0"/>
                  <a:t>2</a:t>
                </a:r>
                <a:r>
                  <a:rPr lang="en-US" sz="3200" dirty="0"/>
                  <a:t> =</a:t>
                </a:r>
                <a:r>
                  <a:rPr lang="en-US" sz="3200" baseline="30000" dirty="0"/>
                  <a:t>  </a:t>
                </a:r>
                <a14:m>
                  <m:oMath xmlns:m="http://schemas.openxmlformats.org/officeDocument/2006/math">
                    <m:r>
                      <a:rPr lang="en-US" sz="3200" b="0" i="0" smtClean="0">
                        <a:latin typeface="Cambria Math" panose="02040503050406030204" pitchFamily="18" charset="0"/>
                      </a:rPr>
                      <m:t>1 − </m:t>
                    </m:r>
                    <m:f>
                      <m:fPr>
                        <m:ctrlPr>
                          <a:rPr lang="en-US" sz="3200" i="1" smtClean="0">
                            <a:latin typeface="Cambria Math" panose="02040503050406030204" pitchFamily="18" charset="0"/>
                          </a:rPr>
                        </m:ctrlPr>
                      </m:fPr>
                      <m:num>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𝑀𝑜𝑑𝑒𝑙</m:t>
                                </m:r>
                              </m:e>
                            </m:d>
                          </m:e>
                        </m:func>
                      </m:num>
                      <m:den>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𝑁𝑢𝑙𝑙</m:t>
                                </m:r>
                              </m:e>
                            </m:d>
                          </m:e>
                        </m:func>
                      </m:den>
                    </m:f>
                  </m:oMath>
                </a14:m>
                <a:endParaRPr lang="en-US" sz="3200" dirty="0"/>
              </a:p>
              <a:p>
                <a:pPr marL="0" indent="0" algn="ctr">
                  <a:buNone/>
                </a:pPr>
                <a:endParaRPr lang="en-US" sz="3200" dirty="0"/>
              </a:p>
              <a:p>
                <a:pPr marL="0" indent="0" algn="ctr">
                  <a:buNone/>
                </a:pPr>
                <a:endParaRPr lang="en-US" sz="3200" dirty="0"/>
              </a:p>
            </p:txBody>
          </p:sp>
        </mc:Choice>
        <mc:Fallback xmlns="">
          <p:sp>
            <p:nvSpPr>
              <p:cNvPr id="3" name="Content Placeholder 2">
                <a:extLst>
                  <a:ext uri="{FF2B5EF4-FFF2-40B4-BE49-F238E27FC236}">
                    <a16:creationId xmlns:a16="http://schemas.microsoft.com/office/drawing/2014/main" id="{2EC04653-A9E0-4D91-A208-5B756BB25170}"/>
                  </a:ext>
                </a:extLst>
              </p:cNvPr>
              <p:cNvSpPr>
                <a:spLocks noGrp="1" noRot="1" noChangeAspect="1" noMove="1" noResize="1" noEditPoints="1" noAdjustHandles="1" noChangeArrowheads="1" noChangeShapeType="1" noTextEdit="1"/>
              </p:cNvSpPr>
              <p:nvPr>
                <p:ph idx="1"/>
              </p:nvPr>
            </p:nvSpPr>
            <p:spPr>
              <a:xfrm>
                <a:off x="1016000" y="1368425"/>
                <a:ext cx="10515600" cy="4351338"/>
              </a:xfrm>
              <a:blipFill>
                <a:blip r:embed="rId2"/>
                <a:stretch>
                  <a:fillRect/>
                </a:stretch>
              </a:blipFill>
            </p:spPr>
            <p:txBody>
              <a:bodyPr/>
              <a:lstStyle/>
              <a:p>
                <a:r>
                  <a:rPr lang="en-US">
                    <a:noFill/>
                  </a:rPr>
                  <a:t> </a:t>
                </a:r>
              </a:p>
            </p:txBody>
          </p:sp>
        </mc:Fallback>
      </mc:AlternateContent>
      <p:sp>
        <p:nvSpPr>
          <p:cNvPr id="4" name="Rectangle 1">
            <a:extLst>
              <a:ext uri="{FF2B5EF4-FFF2-40B4-BE49-F238E27FC236}">
                <a16:creationId xmlns:a16="http://schemas.microsoft.com/office/drawing/2014/main" id="{8B1B89A9-CEAF-4730-9EBA-4B8F258FB7DA}"/>
              </a:ext>
            </a:extLst>
          </p:cNvPr>
          <p:cNvSpPr>
            <a:spLocks noChangeArrowheads="1"/>
          </p:cNvSpPr>
          <p:nvPr/>
        </p:nvSpPr>
        <p:spPr bwMode="auto">
          <a:xfrm>
            <a:off x="1797050" y="4501581"/>
            <a:ext cx="8597899" cy="97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38050" numCol="1" anchor="ctr" anchorCtr="0" compatLnSpc="1">
            <a:prstTxWarp prst="textNoShape">
              <a:avLst/>
            </a:prstTxWarp>
            <a:spAutoFit/>
          </a:bodyPr>
          <a:lstStyle/>
          <a:p>
            <a:pPr lvl="0" eaLnBrk="0" fontAlgn="base" hangingPunct="0">
              <a:spcBef>
                <a:spcPct val="0"/>
              </a:spcBef>
              <a:spcAft>
                <a:spcPct val="0"/>
              </a:spcAft>
            </a:pPr>
            <a:r>
              <a:rPr kumimoji="0" lang="en-US" altLang="en-US" sz="1600" b="0" i="0" u="none" strike="noStrike" cap="none" normalizeH="0" baseline="0" dirty="0">
                <a:ln>
                  <a:noFill/>
                </a:ln>
                <a:solidFill>
                  <a:srgbClr val="3A3A3A"/>
                </a:solidFill>
                <a:effectLst/>
                <a:latin typeface="Courier New" panose="02070309020205020404" pitchFamily="49" charset="0"/>
                <a:cs typeface="Courier New" panose="02070309020205020404" pitchFamily="49" charset="0"/>
              </a:rPr>
              <a:t>m3&lt;- </a:t>
            </a:r>
            <a:r>
              <a:rPr kumimoji="0" lang="en-US" altLang="en-US" sz="1600" b="0" i="0" u="none" strike="noStrike" cap="none" normalizeH="0" baseline="0" dirty="0" err="1">
                <a:ln>
                  <a:noFill/>
                </a:ln>
                <a:solidFill>
                  <a:srgbClr val="3A3A3A"/>
                </a:solidFill>
                <a:effectLst/>
                <a:latin typeface="Courier New" panose="02070309020205020404" pitchFamily="49" charset="0"/>
                <a:cs typeface="Courier New" panose="02070309020205020404" pitchFamily="49" charset="0"/>
              </a:rPr>
              <a:t>glm</a:t>
            </a:r>
            <a:r>
              <a:rPr kumimoji="0" lang="en-US" altLang="en-US" sz="1600" b="0" i="0" u="none" strike="noStrike" cap="none" normalizeH="0" baseline="0" dirty="0">
                <a:ln>
                  <a:noFill/>
                </a:ln>
                <a:solidFill>
                  <a:srgbClr val="3A3A3A"/>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a:ln>
                  <a:noFill/>
                </a:ln>
                <a:solidFill>
                  <a:srgbClr val="3A3A3A"/>
                </a:solidFill>
                <a:effectLst/>
                <a:latin typeface="Courier New" panose="02070309020205020404" pitchFamily="49" charset="0"/>
                <a:cs typeface="Courier New" panose="02070309020205020404" pitchFamily="49" charset="0"/>
              </a:rPr>
              <a:t>icefree~temperature</a:t>
            </a:r>
            <a:r>
              <a:rPr kumimoji="0" lang="en-US" altLang="en-US" sz="1600" b="0" i="0" u="none" strike="noStrike" cap="none" normalizeH="0" baseline="0" dirty="0">
                <a:ln>
                  <a:noFill/>
                </a:ln>
                <a:solidFill>
                  <a:srgbClr val="3A3A3A"/>
                </a:solidFill>
                <a:effectLst/>
                <a:latin typeface="Courier New" panose="02070309020205020404" pitchFamily="49" charset="0"/>
                <a:cs typeface="Courier New" panose="02070309020205020404" pitchFamily="49" charset="0"/>
              </a:rPr>
              <a:t>,  family="binomial", data=</a:t>
            </a:r>
            <a:r>
              <a:rPr kumimoji="0" lang="en-US" altLang="en-US" sz="1600" b="0" i="0" u="none" strike="noStrike" cap="none" normalizeH="0" baseline="0" dirty="0" err="1">
                <a:ln>
                  <a:noFill/>
                </a:ln>
                <a:solidFill>
                  <a:srgbClr val="3A3A3A"/>
                </a:solidFill>
                <a:effectLst/>
                <a:latin typeface="Courier New" panose="02070309020205020404" pitchFamily="49" charset="0"/>
                <a:cs typeface="Courier New" panose="02070309020205020404" pitchFamily="49" charset="0"/>
              </a:rPr>
              <a:t>iceData</a:t>
            </a:r>
            <a:r>
              <a:rPr kumimoji="0" lang="en-US" altLang="en-US" sz="1600" b="0" i="0" u="none" strike="noStrike" cap="none" normalizeH="0" baseline="0" dirty="0">
                <a:ln>
                  <a:noFill/>
                </a:ln>
                <a:solidFill>
                  <a:srgbClr val="3A3A3A"/>
                </a:solidFill>
                <a:effectLst/>
                <a:latin typeface="Courier New" panose="02070309020205020404" pitchFamily="49" charset="0"/>
                <a:cs typeface="Courier New" panose="02070309020205020404" pitchFamily="49" charset="0"/>
              </a:rPr>
              <a:t>) </a:t>
            </a:r>
          </a:p>
          <a:p>
            <a:pPr lvl="0" eaLnBrk="0" fontAlgn="base" hangingPunct="0">
              <a:spcBef>
                <a:spcPct val="0"/>
              </a:spcBef>
              <a:spcAft>
                <a:spcPct val="0"/>
              </a:spcAft>
            </a:pPr>
            <a:r>
              <a:rPr kumimoji="0" lang="en-US" altLang="en-US" sz="1600" b="0" i="0" u="none" strike="noStrike" cap="none" normalizeH="0" baseline="0" dirty="0">
                <a:ln>
                  <a:noFill/>
                </a:ln>
                <a:solidFill>
                  <a:srgbClr val="3A3A3A"/>
                </a:solidFill>
                <a:effectLst/>
                <a:latin typeface="Courier New" panose="02070309020205020404" pitchFamily="49" charset="0"/>
                <a:cs typeface="Courier New" panose="02070309020205020404" pitchFamily="49" charset="0"/>
              </a:rPr>
              <a:t>m3null&lt;- </a:t>
            </a:r>
            <a:r>
              <a:rPr kumimoji="0" lang="en-US" altLang="en-US" sz="1600" b="0" i="0" u="none" strike="noStrike" cap="none" normalizeH="0" baseline="0" dirty="0" err="1">
                <a:ln>
                  <a:noFill/>
                </a:ln>
                <a:solidFill>
                  <a:srgbClr val="3A3A3A"/>
                </a:solidFill>
                <a:effectLst/>
                <a:latin typeface="Courier New" panose="02070309020205020404" pitchFamily="49" charset="0"/>
                <a:cs typeface="Courier New" panose="02070309020205020404" pitchFamily="49" charset="0"/>
              </a:rPr>
              <a:t>glm</a:t>
            </a:r>
            <a:r>
              <a:rPr kumimoji="0" lang="en-US" altLang="en-US" sz="1600" b="0" i="0" u="none" strike="noStrike" cap="none" normalizeH="0" baseline="0" dirty="0">
                <a:ln>
                  <a:noFill/>
                </a:ln>
                <a:solidFill>
                  <a:srgbClr val="3A3A3A"/>
                </a:solidFill>
                <a:effectLst/>
                <a:latin typeface="Courier New" panose="02070309020205020404" pitchFamily="49" charset="0"/>
                <a:cs typeface="Courier New" panose="02070309020205020404" pitchFamily="49" charset="0"/>
              </a:rPr>
              <a:t>(icefree~1,  family="binomial", data=</a:t>
            </a:r>
            <a:r>
              <a:rPr kumimoji="0" lang="en-US" altLang="en-US" sz="1600" b="0" i="0" u="none" strike="noStrike" cap="none" normalizeH="0" baseline="0" dirty="0" err="1">
                <a:ln>
                  <a:noFill/>
                </a:ln>
                <a:solidFill>
                  <a:srgbClr val="3A3A3A"/>
                </a:solidFill>
                <a:effectLst/>
                <a:latin typeface="Courier New" panose="02070309020205020404" pitchFamily="49" charset="0"/>
                <a:cs typeface="Courier New" panose="02070309020205020404" pitchFamily="49" charset="0"/>
              </a:rPr>
              <a:t>iceData</a:t>
            </a:r>
            <a:r>
              <a:rPr kumimoji="0" lang="en-US" altLang="en-US" sz="1600" b="0" i="0" u="none" strike="noStrike" cap="none" normalizeH="0" baseline="0" dirty="0">
                <a:ln>
                  <a:noFill/>
                </a:ln>
                <a:solidFill>
                  <a:srgbClr val="3A3A3A"/>
                </a:solidFill>
                <a:effectLst/>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kumimoji="0" lang="en-US" altLang="en-US" sz="1600" b="0" i="0" u="none" strike="noStrike" cap="none" normalizeH="0" baseline="0" dirty="0">
                <a:ln>
                  <a:noFill/>
                </a:ln>
                <a:solidFill>
                  <a:srgbClr val="3A3A3A"/>
                </a:solidFill>
                <a:effectLst/>
                <a:latin typeface="Courier New" panose="02070309020205020404" pitchFamily="49" charset="0"/>
                <a:cs typeface="Courier New" panose="02070309020205020404" pitchFamily="49" charset="0"/>
              </a:rPr>
              <a:t>1-logLik(m3)/</a:t>
            </a:r>
            <a:r>
              <a:rPr kumimoji="0" lang="en-US" altLang="en-US" sz="1600" b="0" i="0" u="none" strike="noStrike" cap="none" normalizeH="0" baseline="0" dirty="0" err="1">
                <a:ln>
                  <a:noFill/>
                </a:ln>
                <a:solidFill>
                  <a:srgbClr val="3A3A3A"/>
                </a:solidFill>
                <a:effectLst/>
                <a:latin typeface="Courier New" panose="02070309020205020404" pitchFamily="49" charset="0"/>
                <a:cs typeface="Courier New" panose="02070309020205020404" pitchFamily="49" charset="0"/>
              </a:rPr>
              <a:t>logLik</a:t>
            </a:r>
            <a:r>
              <a:rPr kumimoji="0" lang="en-US" altLang="en-US" sz="1600" b="0" i="0" u="none" strike="noStrike" cap="none" normalizeH="0" baseline="0" dirty="0">
                <a:ln>
                  <a:noFill/>
                </a:ln>
                <a:solidFill>
                  <a:srgbClr val="3A3A3A"/>
                </a:solidFill>
                <a:effectLst/>
                <a:latin typeface="Courier New" panose="02070309020205020404" pitchFamily="49" charset="0"/>
                <a:cs typeface="Courier New" panose="02070309020205020404" pitchFamily="49" charset="0"/>
              </a:rPr>
              <a:t>(m3null)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723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1EA4E-E7A5-48A5-A6D2-02CDCF17DCC7}"/>
              </a:ext>
            </a:extLst>
          </p:cNvPr>
          <p:cNvSpPr>
            <a:spLocks noGrp="1"/>
          </p:cNvSpPr>
          <p:nvPr>
            <p:ph type="title"/>
          </p:nvPr>
        </p:nvSpPr>
        <p:spPr/>
        <p:txBody>
          <a:bodyPr/>
          <a:lstStyle/>
          <a:p>
            <a:r>
              <a:rPr lang="en-US" dirty="0"/>
              <a:t>Prediction</a:t>
            </a:r>
          </a:p>
        </p:txBody>
      </p:sp>
      <p:sp>
        <p:nvSpPr>
          <p:cNvPr id="3" name="Content Placeholder 2">
            <a:extLst>
              <a:ext uri="{FF2B5EF4-FFF2-40B4-BE49-F238E27FC236}">
                <a16:creationId xmlns:a16="http://schemas.microsoft.com/office/drawing/2014/main" id="{4DD03697-4C9F-472E-A4B5-5A6EC944D985}"/>
              </a:ext>
            </a:extLst>
          </p:cNvPr>
          <p:cNvSpPr>
            <a:spLocks noGrp="1"/>
          </p:cNvSpPr>
          <p:nvPr>
            <p:ph idx="1"/>
          </p:nvPr>
        </p:nvSpPr>
        <p:spPr/>
        <p:txBody>
          <a:bodyPr/>
          <a:lstStyle/>
          <a:p>
            <a:r>
              <a:rPr lang="en-US" dirty="0"/>
              <a:t>Models probability</a:t>
            </a:r>
          </a:p>
          <a:p>
            <a:endParaRPr lang="en-US" dirty="0"/>
          </a:p>
          <a:p>
            <a:r>
              <a:rPr lang="en-US" dirty="0"/>
              <a:t>..but the outcome is binary</a:t>
            </a:r>
          </a:p>
          <a:p>
            <a:endParaRPr lang="en-US" dirty="0"/>
          </a:p>
          <a:p>
            <a:r>
              <a:rPr lang="en-US" dirty="0"/>
              <a:t>Need to identify a threshold</a:t>
            </a:r>
          </a:p>
        </p:txBody>
      </p:sp>
      <p:cxnSp>
        <p:nvCxnSpPr>
          <p:cNvPr id="4" name="Straight Connector 3">
            <a:extLst>
              <a:ext uri="{FF2B5EF4-FFF2-40B4-BE49-F238E27FC236}">
                <a16:creationId xmlns:a16="http://schemas.microsoft.com/office/drawing/2014/main" id="{0DE654DF-E47A-48D6-91C5-98DC9B274FDD}"/>
              </a:ext>
            </a:extLst>
          </p:cNvPr>
          <p:cNvCxnSpPr>
            <a:cxnSpLocks/>
          </p:cNvCxnSpPr>
          <p:nvPr/>
        </p:nvCxnSpPr>
        <p:spPr>
          <a:xfrm>
            <a:off x="7106997" y="1793081"/>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B65E7F6-1E20-4EA1-ADB1-A850A62E4145}"/>
              </a:ext>
            </a:extLst>
          </p:cNvPr>
          <p:cNvSpPr txBox="1"/>
          <p:nvPr/>
        </p:nvSpPr>
        <p:spPr>
          <a:xfrm rot="16200000">
            <a:off x="5787127" y="3465204"/>
            <a:ext cx="1395703" cy="369332"/>
          </a:xfrm>
          <a:prstGeom prst="rect">
            <a:avLst/>
          </a:prstGeom>
          <a:noFill/>
        </p:spPr>
        <p:txBody>
          <a:bodyPr wrap="none" rtlCol="0">
            <a:spAutoFit/>
          </a:bodyPr>
          <a:lstStyle/>
          <a:p>
            <a:r>
              <a:rPr lang="en-US" b="1" dirty="0"/>
              <a:t>Lake Ice-free</a:t>
            </a:r>
          </a:p>
        </p:txBody>
      </p:sp>
      <p:sp>
        <p:nvSpPr>
          <p:cNvPr id="6" name="TextBox 5">
            <a:extLst>
              <a:ext uri="{FF2B5EF4-FFF2-40B4-BE49-F238E27FC236}">
                <a16:creationId xmlns:a16="http://schemas.microsoft.com/office/drawing/2014/main" id="{ACFFA82A-AEBC-4C68-899D-48E4E5C22B4F}"/>
              </a:ext>
            </a:extLst>
          </p:cNvPr>
          <p:cNvSpPr txBox="1"/>
          <p:nvPr/>
        </p:nvSpPr>
        <p:spPr>
          <a:xfrm>
            <a:off x="6669645" y="5828304"/>
            <a:ext cx="301686" cy="369332"/>
          </a:xfrm>
          <a:prstGeom prst="rect">
            <a:avLst/>
          </a:prstGeom>
          <a:noFill/>
        </p:spPr>
        <p:txBody>
          <a:bodyPr wrap="none" rtlCol="0">
            <a:spAutoFit/>
          </a:bodyPr>
          <a:lstStyle/>
          <a:p>
            <a:r>
              <a:rPr lang="en-US" dirty="0"/>
              <a:t>0</a:t>
            </a:r>
          </a:p>
        </p:txBody>
      </p:sp>
      <p:sp>
        <p:nvSpPr>
          <p:cNvPr id="7" name="TextBox 6">
            <a:extLst>
              <a:ext uri="{FF2B5EF4-FFF2-40B4-BE49-F238E27FC236}">
                <a16:creationId xmlns:a16="http://schemas.microsoft.com/office/drawing/2014/main" id="{8FBAF386-9463-4BC0-8FE5-D41AA9F8090C}"/>
              </a:ext>
            </a:extLst>
          </p:cNvPr>
          <p:cNvSpPr txBox="1"/>
          <p:nvPr/>
        </p:nvSpPr>
        <p:spPr>
          <a:xfrm>
            <a:off x="6669645" y="1787944"/>
            <a:ext cx="301686" cy="369332"/>
          </a:xfrm>
          <a:prstGeom prst="rect">
            <a:avLst/>
          </a:prstGeom>
          <a:noFill/>
        </p:spPr>
        <p:txBody>
          <a:bodyPr wrap="none" rtlCol="0">
            <a:spAutoFit/>
          </a:bodyPr>
          <a:lstStyle/>
          <a:p>
            <a:r>
              <a:rPr lang="en-US" dirty="0"/>
              <a:t>1</a:t>
            </a:r>
          </a:p>
        </p:txBody>
      </p:sp>
      <p:cxnSp>
        <p:nvCxnSpPr>
          <p:cNvPr id="8" name="Straight Connector 7">
            <a:extLst>
              <a:ext uri="{FF2B5EF4-FFF2-40B4-BE49-F238E27FC236}">
                <a16:creationId xmlns:a16="http://schemas.microsoft.com/office/drawing/2014/main" id="{F7450B21-9CB3-40B7-BE2D-8EFB78A66548}"/>
              </a:ext>
            </a:extLst>
          </p:cNvPr>
          <p:cNvCxnSpPr>
            <a:cxnSpLocks/>
          </p:cNvCxnSpPr>
          <p:nvPr/>
        </p:nvCxnSpPr>
        <p:spPr>
          <a:xfrm flipV="1">
            <a:off x="7094061" y="6151500"/>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171EC06A-10DA-4F99-B250-C1EDD5B223E8}"/>
              </a:ext>
            </a:extLst>
          </p:cNvPr>
          <p:cNvGrpSpPr/>
          <p:nvPr/>
        </p:nvGrpSpPr>
        <p:grpSpPr>
          <a:xfrm>
            <a:off x="7048777" y="6151500"/>
            <a:ext cx="4943411" cy="590397"/>
            <a:chOff x="2634739" y="6179735"/>
            <a:chExt cx="6355598" cy="590397"/>
          </a:xfrm>
        </p:grpSpPr>
        <p:sp>
          <p:nvSpPr>
            <p:cNvPr id="10" name="TextBox 9">
              <a:extLst>
                <a:ext uri="{FF2B5EF4-FFF2-40B4-BE49-F238E27FC236}">
                  <a16:creationId xmlns:a16="http://schemas.microsoft.com/office/drawing/2014/main" id="{72E2918A-4CC0-45AE-BC42-19AE3768722E}"/>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1" name="TextBox 10">
              <a:extLst>
                <a:ext uri="{FF2B5EF4-FFF2-40B4-BE49-F238E27FC236}">
                  <a16:creationId xmlns:a16="http://schemas.microsoft.com/office/drawing/2014/main" id="{F2370B9C-EBFA-4D6C-9EB0-94CF5E71C11E}"/>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2" name="TextBox 11">
              <a:extLst>
                <a:ext uri="{FF2B5EF4-FFF2-40B4-BE49-F238E27FC236}">
                  <a16:creationId xmlns:a16="http://schemas.microsoft.com/office/drawing/2014/main" id="{A1BA7F2E-8AB0-4696-AB7A-6902CFE55FD3}"/>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49E4C28B-1F31-44A4-80CB-0A38FAFB2E5B}"/>
              </a:ext>
            </a:extLst>
          </p:cNvPr>
          <p:cNvSpPr/>
          <p:nvPr/>
        </p:nvSpPr>
        <p:spPr>
          <a:xfrm>
            <a:off x="7588642" y="591022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085CB81-4461-47DE-89DC-A71B4C4E692D}"/>
              </a:ext>
            </a:extLst>
          </p:cNvPr>
          <p:cNvSpPr/>
          <p:nvPr/>
        </p:nvSpPr>
        <p:spPr>
          <a:xfrm>
            <a:off x="7945872" y="5910227"/>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59C498D-8153-4D5C-9949-DA2301EB47DE}"/>
              </a:ext>
            </a:extLst>
          </p:cNvPr>
          <p:cNvSpPr/>
          <p:nvPr/>
        </p:nvSpPr>
        <p:spPr>
          <a:xfrm>
            <a:off x="8303103" y="582137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F4B260B-310B-41D3-9C89-1A63A0736005}"/>
              </a:ext>
            </a:extLst>
          </p:cNvPr>
          <p:cNvSpPr/>
          <p:nvPr/>
        </p:nvSpPr>
        <p:spPr>
          <a:xfrm>
            <a:off x="8982044" y="538594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4A703F9-5491-4764-A2C7-6383C7188062}"/>
              </a:ext>
            </a:extLst>
          </p:cNvPr>
          <p:cNvSpPr/>
          <p:nvPr/>
        </p:nvSpPr>
        <p:spPr>
          <a:xfrm>
            <a:off x="9396652" y="341841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0D6FC5D-30D7-42E7-8976-5C60E1F03826}"/>
              </a:ext>
            </a:extLst>
          </p:cNvPr>
          <p:cNvSpPr/>
          <p:nvPr/>
        </p:nvSpPr>
        <p:spPr>
          <a:xfrm>
            <a:off x="9331015" y="383778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8E5A895-FADA-48DE-8D45-48701E074603}"/>
              </a:ext>
            </a:extLst>
          </p:cNvPr>
          <p:cNvSpPr/>
          <p:nvPr/>
        </p:nvSpPr>
        <p:spPr>
          <a:xfrm>
            <a:off x="9788253" y="224637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476F62C-D7D4-4113-8C2C-FC1AAEC1113D}"/>
              </a:ext>
            </a:extLst>
          </p:cNvPr>
          <p:cNvSpPr/>
          <p:nvPr/>
        </p:nvSpPr>
        <p:spPr>
          <a:xfrm>
            <a:off x="10502715" y="188351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7D9ED18-9E2E-4747-98FD-72E06E46A4BD}"/>
              </a:ext>
            </a:extLst>
          </p:cNvPr>
          <p:cNvSpPr/>
          <p:nvPr/>
        </p:nvSpPr>
        <p:spPr>
          <a:xfrm>
            <a:off x="10916173" y="188351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2FAB4EC-BCC0-4465-B783-8AA202340609}"/>
              </a:ext>
            </a:extLst>
          </p:cNvPr>
          <p:cNvSpPr/>
          <p:nvPr/>
        </p:nvSpPr>
        <p:spPr>
          <a:xfrm>
            <a:off x="10003938" y="2040512"/>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4027225-4AC8-4BBD-88B2-7228A977444D}"/>
              </a:ext>
            </a:extLst>
          </p:cNvPr>
          <p:cNvSpPr/>
          <p:nvPr/>
        </p:nvSpPr>
        <p:spPr>
          <a:xfrm>
            <a:off x="11139462" y="188085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F24941F-A405-4784-BC5B-0ABFCE833D2A}"/>
              </a:ext>
            </a:extLst>
          </p:cNvPr>
          <p:cNvSpPr/>
          <p:nvPr/>
        </p:nvSpPr>
        <p:spPr>
          <a:xfrm>
            <a:off x="11552920" y="1880853"/>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F01C3AA9-1537-481A-9F0C-EAD4BC474421}"/>
              </a:ext>
            </a:extLst>
          </p:cNvPr>
          <p:cNvSpPr/>
          <p:nvPr/>
        </p:nvSpPr>
        <p:spPr>
          <a:xfrm>
            <a:off x="7192909" y="1906004"/>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C0E665C-7017-4DE1-A8A5-5DFCDBDF1C85}"/>
              </a:ext>
            </a:extLst>
          </p:cNvPr>
          <p:cNvSpPr txBox="1"/>
          <p:nvPr/>
        </p:nvSpPr>
        <p:spPr>
          <a:xfrm>
            <a:off x="10874644" y="-5412"/>
            <a:ext cx="1304844"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CA" sz="3600" dirty="0"/>
              <a:t>Part B</a:t>
            </a:r>
          </a:p>
        </p:txBody>
      </p:sp>
    </p:spTree>
    <p:extLst>
      <p:ext uri="{BB962C8B-B14F-4D97-AF65-F5344CB8AC3E}">
        <p14:creationId xmlns:p14="http://schemas.microsoft.com/office/powerpoint/2010/main" val="50560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1EA4E-E7A5-48A5-A6D2-02CDCF17DCC7}"/>
              </a:ext>
            </a:extLst>
          </p:cNvPr>
          <p:cNvSpPr>
            <a:spLocks noGrp="1"/>
          </p:cNvSpPr>
          <p:nvPr>
            <p:ph type="title"/>
          </p:nvPr>
        </p:nvSpPr>
        <p:spPr/>
        <p:txBody>
          <a:bodyPr/>
          <a:lstStyle/>
          <a:p>
            <a:r>
              <a:rPr lang="en-US" dirty="0"/>
              <a:t>Prediction</a:t>
            </a:r>
          </a:p>
        </p:txBody>
      </p:sp>
      <p:cxnSp>
        <p:nvCxnSpPr>
          <p:cNvPr id="4" name="Straight Connector 3">
            <a:extLst>
              <a:ext uri="{FF2B5EF4-FFF2-40B4-BE49-F238E27FC236}">
                <a16:creationId xmlns:a16="http://schemas.microsoft.com/office/drawing/2014/main" id="{0DE654DF-E47A-48D6-91C5-98DC9B274FDD}"/>
              </a:ext>
            </a:extLst>
          </p:cNvPr>
          <p:cNvCxnSpPr>
            <a:cxnSpLocks/>
          </p:cNvCxnSpPr>
          <p:nvPr/>
        </p:nvCxnSpPr>
        <p:spPr>
          <a:xfrm>
            <a:off x="3569978" y="1823226"/>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B65E7F6-1E20-4EA1-ADB1-A850A62E4145}"/>
              </a:ext>
            </a:extLst>
          </p:cNvPr>
          <p:cNvSpPr txBox="1"/>
          <p:nvPr/>
        </p:nvSpPr>
        <p:spPr>
          <a:xfrm rot="16200000">
            <a:off x="2250108" y="3495349"/>
            <a:ext cx="1395703" cy="369332"/>
          </a:xfrm>
          <a:prstGeom prst="rect">
            <a:avLst/>
          </a:prstGeom>
          <a:noFill/>
        </p:spPr>
        <p:txBody>
          <a:bodyPr wrap="none" rtlCol="0">
            <a:spAutoFit/>
          </a:bodyPr>
          <a:lstStyle/>
          <a:p>
            <a:r>
              <a:rPr lang="en-US" b="1" dirty="0"/>
              <a:t>Lake Ice-free</a:t>
            </a:r>
          </a:p>
        </p:txBody>
      </p:sp>
      <p:sp>
        <p:nvSpPr>
          <p:cNvPr id="6" name="TextBox 5">
            <a:extLst>
              <a:ext uri="{FF2B5EF4-FFF2-40B4-BE49-F238E27FC236}">
                <a16:creationId xmlns:a16="http://schemas.microsoft.com/office/drawing/2014/main" id="{ACFFA82A-AEBC-4C68-899D-48E4E5C22B4F}"/>
              </a:ext>
            </a:extLst>
          </p:cNvPr>
          <p:cNvSpPr txBox="1"/>
          <p:nvPr/>
        </p:nvSpPr>
        <p:spPr>
          <a:xfrm>
            <a:off x="3132626" y="5858449"/>
            <a:ext cx="301686" cy="369332"/>
          </a:xfrm>
          <a:prstGeom prst="rect">
            <a:avLst/>
          </a:prstGeom>
          <a:noFill/>
        </p:spPr>
        <p:txBody>
          <a:bodyPr wrap="none" rtlCol="0">
            <a:spAutoFit/>
          </a:bodyPr>
          <a:lstStyle/>
          <a:p>
            <a:r>
              <a:rPr lang="en-US" dirty="0"/>
              <a:t>0</a:t>
            </a:r>
          </a:p>
        </p:txBody>
      </p:sp>
      <p:sp>
        <p:nvSpPr>
          <p:cNvPr id="7" name="TextBox 6">
            <a:extLst>
              <a:ext uri="{FF2B5EF4-FFF2-40B4-BE49-F238E27FC236}">
                <a16:creationId xmlns:a16="http://schemas.microsoft.com/office/drawing/2014/main" id="{8FBAF386-9463-4BC0-8FE5-D41AA9F8090C}"/>
              </a:ext>
            </a:extLst>
          </p:cNvPr>
          <p:cNvSpPr txBox="1"/>
          <p:nvPr/>
        </p:nvSpPr>
        <p:spPr>
          <a:xfrm>
            <a:off x="3132626" y="1818089"/>
            <a:ext cx="301686" cy="369332"/>
          </a:xfrm>
          <a:prstGeom prst="rect">
            <a:avLst/>
          </a:prstGeom>
          <a:noFill/>
        </p:spPr>
        <p:txBody>
          <a:bodyPr wrap="none" rtlCol="0">
            <a:spAutoFit/>
          </a:bodyPr>
          <a:lstStyle/>
          <a:p>
            <a:r>
              <a:rPr lang="en-US" dirty="0"/>
              <a:t>1</a:t>
            </a:r>
          </a:p>
        </p:txBody>
      </p:sp>
      <p:cxnSp>
        <p:nvCxnSpPr>
          <p:cNvPr id="8" name="Straight Connector 7">
            <a:extLst>
              <a:ext uri="{FF2B5EF4-FFF2-40B4-BE49-F238E27FC236}">
                <a16:creationId xmlns:a16="http://schemas.microsoft.com/office/drawing/2014/main" id="{F7450B21-9CB3-40B7-BE2D-8EFB78A66548}"/>
              </a:ext>
            </a:extLst>
          </p:cNvPr>
          <p:cNvCxnSpPr>
            <a:cxnSpLocks/>
          </p:cNvCxnSpPr>
          <p:nvPr/>
        </p:nvCxnSpPr>
        <p:spPr>
          <a:xfrm flipV="1">
            <a:off x="3557042" y="6181645"/>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171EC06A-10DA-4F99-B250-C1EDD5B223E8}"/>
              </a:ext>
            </a:extLst>
          </p:cNvPr>
          <p:cNvGrpSpPr/>
          <p:nvPr/>
        </p:nvGrpSpPr>
        <p:grpSpPr>
          <a:xfrm>
            <a:off x="3511758" y="6181645"/>
            <a:ext cx="4943411" cy="590397"/>
            <a:chOff x="2634739" y="6179735"/>
            <a:chExt cx="6355598" cy="590397"/>
          </a:xfrm>
        </p:grpSpPr>
        <p:sp>
          <p:nvSpPr>
            <p:cNvPr id="10" name="TextBox 9">
              <a:extLst>
                <a:ext uri="{FF2B5EF4-FFF2-40B4-BE49-F238E27FC236}">
                  <a16:creationId xmlns:a16="http://schemas.microsoft.com/office/drawing/2014/main" id="{72E2918A-4CC0-45AE-BC42-19AE3768722E}"/>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1" name="TextBox 10">
              <a:extLst>
                <a:ext uri="{FF2B5EF4-FFF2-40B4-BE49-F238E27FC236}">
                  <a16:creationId xmlns:a16="http://schemas.microsoft.com/office/drawing/2014/main" id="{F2370B9C-EBFA-4D6C-9EB0-94CF5E71C11E}"/>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2" name="TextBox 11">
              <a:extLst>
                <a:ext uri="{FF2B5EF4-FFF2-40B4-BE49-F238E27FC236}">
                  <a16:creationId xmlns:a16="http://schemas.microsoft.com/office/drawing/2014/main" id="{A1BA7F2E-8AB0-4696-AB7A-6902CFE55FD3}"/>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49E4C28B-1F31-44A4-80CB-0A38FAFB2E5B}"/>
              </a:ext>
            </a:extLst>
          </p:cNvPr>
          <p:cNvSpPr/>
          <p:nvPr/>
        </p:nvSpPr>
        <p:spPr>
          <a:xfrm>
            <a:off x="4051623" y="594037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085CB81-4461-47DE-89DC-A71B4C4E692D}"/>
              </a:ext>
            </a:extLst>
          </p:cNvPr>
          <p:cNvSpPr/>
          <p:nvPr/>
        </p:nvSpPr>
        <p:spPr>
          <a:xfrm>
            <a:off x="4408853" y="5940372"/>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59C498D-8153-4D5C-9949-DA2301EB47DE}"/>
              </a:ext>
            </a:extLst>
          </p:cNvPr>
          <p:cNvSpPr/>
          <p:nvPr/>
        </p:nvSpPr>
        <p:spPr>
          <a:xfrm>
            <a:off x="4766084" y="585152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F4B260B-310B-41D3-9C89-1A63A0736005}"/>
              </a:ext>
            </a:extLst>
          </p:cNvPr>
          <p:cNvSpPr/>
          <p:nvPr/>
        </p:nvSpPr>
        <p:spPr>
          <a:xfrm>
            <a:off x="5445025" y="541609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4A703F9-5491-4764-A2C7-6383C7188062}"/>
              </a:ext>
            </a:extLst>
          </p:cNvPr>
          <p:cNvSpPr/>
          <p:nvPr/>
        </p:nvSpPr>
        <p:spPr>
          <a:xfrm>
            <a:off x="5859633" y="344855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0D6FC5D-30D7-42E7-8976-5C60E1F03826}"/>
              </a:ext>
            </a:extLst>
          </p:cNvPr>
          <p:cNvSpPr/>
          <p:nvPr/>
        </p:nvSpPr>
        <p:spPr>
          <a:xfrm>
            <a:off x="5793996" y="386793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8E5A895-FADA-48DE-8D45-48701E074603}"/>
              </a:ext>
            </a:extLst>
          </p:cNvPr>
          <p:cNvSpPr/>
          <p:nvPr/>
        </p:nvSpPr>
        <p:spPr>
          <a:xfrm>
            <a:off x="6251234" y="227651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476F62C-D7D4-4113-8C2C-FC1AAEC1113D}"/>
              </a:ext>
            </a:extLst>
          </p:cNvPr>
          <p:cNvSpPr/>
          <p:nvPr/>
        </p:nvSpPr>
        <p:spPr>
          <a:xfrm>
            <a:off x="6965696" y="1913662"/>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7D9ED18-9E2E-4747-98FD-72E06E46A4BD}"/>
              </a:ext>
            </a:extLst>
          </p:cNvPr>
          <p:cNvSpPr/>
          <p:nvPr/>
        </p:nvSpPr>
        <p:spPr>
          <a:xfrm>
            <a:off x="7379154" y="191366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2FAB4EC-BCC0-4465-B783-8AA202340609}"/>
              </a:ext>
            </a:extLst>
          </p:cNvPr>
          <p:cNvSpPr/>
          <p:nvPr/>
        </p:nvSpPr>
        <p:spPr>
          <a:xfrm>
            <a:off x="6466919" y="20706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4027225-4AC8-4BBD-88B2-7228A977444D}"/>
              </a:ext>
            </a:extLst>
          </p:cNvPr>
          <p:cNvSpPr/>
          <p:nvPr/>
        </p:nvSpPr>
        <p:spPr>
          <a:xfrm>
            <a:off x="7602443" y="191099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F24941F-A405-4784-BC5B-0ABFCE833D2A}"/>
              </a:ext>
            </a:extLst>
          </p:cNvPr>
          <p:cNvSpPr/>
          <p:nvPr/>
        </p:nvSpPr>
        <p:spPr>
          <a:xfrm>
            <a:off x="8015901" y="191099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F01C3AA9-1537-481A-9F0C-EAD4BC474421}"/>
              </a:ext>
            </a:extLst>
          </p:cNvPr>
          <p:cNvSpPr/>
          <p:nvPr/>
        </p:nvSpPr>
        <p:spPr>
          <a:xfrm>
            <a:off x="3655890" y="1936149"/>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AB189017-2A5E-4640-A758-AD3236D83BAF}"/>
              </a:ext>
            </a:extLst>
          </p:cNvPr>
          <p:cNvCxnSpPr/>
          <p:nvPr/>
        </p:nvCxnSpPr>
        <p:spPr>
          <a:xfrm flipH="1">
            <a:off x="3364055" y="3697870"/>
            <a:ext cx="5327851"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F981D9FC-2E53-43A7-AEA7-246DF11236A3}"/>
              </a:ext>
            </a:extLst>
          </p:cNvPr>
          <p:cNvSpPr txBox="1"/>
          <p:nvPr/>
        </p:nvSpPr>
        <p:spPr>
          <a:xfrm>
            <a:off x="8351160" y="3328538"/>
            <a:ext cx="476412" cy="369332"/>
          </a:xfrm>
          <a:prstGeom prst="rect">
            <a:avLst/>
          </a:prstGeom>
          <a:noFill/>
        </p:spPr>
        <p:txBody>
          <a:bodyPr wrap="none" rtlCol="0">
            <a:spAutoFit/>
          </a:bodyPr>
          <a:lstStyle/>
          <a:p>
            <a:r>
              <a:rPr lang="en-US" dirty="0"/>
              <a:t>0.5</a:t>
            </a:r>
          </a:p>
        </p:txBody>
      </p:sp>
    </p:spTree>
    <p:extLst>
      <p:ext uri="{BB962C8B-B14F-4D97-AF65-F5344CB8AC3E}">
        <p14:creationId xmlns:p14="http://schemas.microsoft.com/office/powerpoint/2010/main" val="3720117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1EA4E-E7A5-48A5-A6D2-02CDCF17DCC7}"/>
              </a:ext>
            </a:extLst>
          </p:cNvPr>
          <p:cNvSpPr>
            <a:spLocks noGrp="1"/>
          </p:cNvSpPr>
          <p:nvPr>
            <p:ph type="title"/>
          </p:nvPr>
        </p:nvSpPr>
        <p:spPr/>
        <p:txBody>
          <a:bodyPr/>
          <a:lstStyle/>
          <a:p>
            <a:r>
              <a:rPr lang="en-US" dirty="0"/>
              <a:t>Prediction</a:t>
            </a:r>
          </a:p>
        </p:txBody>
      </p:sp>
      <p:cxnSp>
        <p:nvCxnSpPr>
          <p:cNvPr id="4" name="Straight Connector 3">
            <a:extLst>
              <a:ext uri="{FF2B5EF4-FFF2-40B4-BE49-F238E27FC236}">
                <a16:creationId xmlns:a16="http://schemas.microsoft.com/office/drawing/2014/main" id="{0DE654DF-E47A-48D6-91C5-98DC9B274FDD}"/>
              </a:ext>
            </a:extLst>
          </p:cNvPr>
          <p:cNvCxnSpPr>
            <a:cxnSpLocks/>
          </p:cNvCxnSpPr>
          <p:nvPr/>
        </p:nvCxnSpPr>
        <p:spPr>
          <a:xfrm>
            <a:off x="3569978" y="1823226"/>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B65E7F6-1E20-4EA1-ADB1-A850A62E4145}"/>
              </a:ext>
            </a:extLst>
          </p:cNvPr>
          <p:cNvSpPr txBox="1"/>
          <p:nvPr/>
        </p:nvSpPr>
        <p:spPr>
          <a:xfrm rot="16200000">
            <a:off x="2250108" y="3495349"/>
            <a:ext cx="1395703" cy="369332"/>
          </a:xfrm>
          <a:prstGeom prst="rect">
            <a:avLst/>
          </a:prstGeom>
          <a:noFill/>
        </p:spPr>
        <p:txBody>
          <a:bodyPr wrap="none" rtlCol="0">
            <a:spAutoFit/>
          </a:bodyPr>
          <a:lstStyle/>
          <a:p>
            <a:r>
              <a:rPr lang="en-US" b="1" dirty="0"/>
              <a:t>Lake Ice-free</a:t>
            </a:r>
          </a:p>
        </p:txBody>
      </p:sp>
      <p:sp>
        <p:nvSpPr>
          <p:cNvPr id="6" name="TextBox 5">
            <a:extLst>
              <a:ext uri="{FF2B5EF4-FFF2-40B4-BE49-F238E27FC236}">
                <a16:creationId xmlns:a16="http://schemas.microsoft.com/office/drawing/2014/main" id="{ACFFA82A-AEBC-4C68-899D-48E4E5C22B4F}"/>
              </a:ext>
            </a:extLst>
          </p:cNvPr>
          <p:cNvSpPr txBox="1"/>
          <p:nvPr/>
        </p:nvSpPr>
        <p:spPr>
          <a:xfrm>
            <a:off x="3132626" y="5858449"/>
            <a:ext cx="301686" cy="369332"/>
          </a:xfrm>
          <a:prstGeom prst="rect">
            <a:avLst/>
          </a:prstGeom>
          <a:noFill/>
        </p:spPr>
        <p:txBody>
          <a:bodyPr wrap="none" rtlCol="0">
            <a:spAutoFit/>
          </a:bodyPr>
          <a:lstStyle/>
          <a:p>
            <a:r>
              <a:rPr lang="en-US" dirty="0"/>
              <a:t>0</a:t>
            </a:r>
          </a:p>
        </p:txBody>
      </p:sp>
      <p:sp>
        <p:nvSpPr>
          <p:cNvPr id="7" name="TextBox 6">
            <a:extLst>
              <a:ext uri="{FF2B5EF4-FFF2-40B4-BE49-F238E27FC236}">
                <a16:creationId xmlns:a16="http://schemas.microsoft.com/office/drawing/2014/main" id="{8FBAF386-9463-4BC0-8FE5-D41AA9F8090C}"/>
              </a:ext>
            </a:extLst>
          </p:cNvPr>
          <p:cNvSpPr txBox="1"/>
          <p:nvPr/>
        </p:nvSpPr>
        <p:spPr>
          <a:xfrm>
            <a:off x="3132626" y="1818089"/>
            <a:ext cx="301686" cy="369332"/>
          </a:xfrm>
          <a:prstGeom prst="rect">
            <a:avLst/>
          </a:prstGeom>
          <a:noFill/>
        </p:spPr>
        <p:txBody>
          <a:bodyPr wrap="none" rtlCol="0">
            <a:spAutoFit/>
          </a:bodyPr>
          <a:lstStyle/>
          <a:p>
            <a:r>
              <a:rPr lang="en-US" dirty="0"/>
              <a:t>1</a:t>
            </a:r>
          </a:p>
        </p:txBody>
      </p:sp>
      <p:cxnSp>
        <p:nvCxnSpPr>
          <p:cNvPr id="8" name="Straight Connector 7">
            <a:extLst>
              <a:ext uri="{FF2B5EF4-FFF2-40B4-BE49-F238E27FC236}">
                <a16:creationId xmlns:a16="http://schemas.microsoft.com/office/drawing/2014/main" id="{F7450B21-9CB3-40B7-BE2D-8EFB78A66548}"/>
              </a:ext>
            </a:extLst>
          </p:cNvPr>
          <p:cNvCxnSpPr>
            <a:cxnSpLocks/>
          </p:cNvCxnSpPr>
          <p:nvPr/>
        </p:nvCxnSpPr>
        <p:spPr>
          <a:xfrm flipV="1">
            <a:off x="3557042" y="6181645"/>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171EC06A-10DA-4F99-B250-C1EDD5B223E8}"/>
              </a:ext>
            </a:extLst>
          </p:cNvPr>
          <p:cNvGrpSpPr/>
          <p:nvPr/>
        </p:nvGrpSpPr>
        <p:grpSpPr>
          <a:xfrm>
            <a:off x="3511758" y="6181645"/>
            <a:ext cx="4943411" cy="590397"/>
            <a:chOff x="2634739" y="6179735"/>
            <a:chExt cx="6355598" cy="590397"/>
          </a:xfrm>
        </p:grpSpPr>
        <p:sp>
          <p:nvSpPr>
            <p:cNvPr id="10" name="TextBox 9">
              <a:extLst>
                <a:ext uri="{FF2B5EF4-FFF2-40B4-BE49-F238E27FC236}">
                  <a16:creationId xmlns:a16="http://schemas.microsoft.com/office/drawing/2014/main" id="{72E2918A-4CC0-45AE-BC42-19AE3768722E}"/>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1" name="TextBox 10">
              <a:extLst>
                <a:ext uri="{FF2B5EF4-FFF2-40B4-BE49-F238E27FC236}">
                  <a16:creationId xmlns:a16="http://schemas.microsoft.com/office/drawing/2014/main" id="{F2370B9C-EBFA-4D6C-9EB0-94CF5E71C11E}"/>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2" name="TextBox 11">
              <a:extLst>
                <a:ext uri="{FF2B5EF4-FFF2-40B4-BE49-F238E27FC236}">
                  <a16:creationId xmlns:a16="http://schemas.microsoft.com/office/drawing/2014/main" id="{A1BA7F2E-8AB0-4696-AB7A-6902CFE55FD3}"/>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49E4C28B-1F31-44A4-80CB-0A38FAFB2E5B}"/>
              </a:ext>
            </a:extLst>
          </p:cNvPr>
          <p:cNvSpPr/>
          <p:nvPr/>
        </p:nvSpPr>
        <p:spPr>
          <a:xfrm>
            <a:off x="4051623" y="594037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085CB81-4461-47DE-89DC-A71B4C4E692D}"/>
              </a:ext>
            </a:extLst>
          </p:cNvPr>
          <p:cNvSpPr/>
          <p:nvPr/>
        </p:nvSpPr>
        <p:spPr>
          <a:xfrm>
            <a:off x="4408853" y="5940372"/>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59C498D-8153-4D5C-9949-DA2301EB47DE}"/>
              </a:ext>
            </a:extLst>
          </p:cNvPr>
          <p:cNvSpPr/>
          <p:nvPr/>
        </p:nvSpPr>
        <p:spPr>
          <a:xfrm>
            <a:off x="4766084" y="585152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F4B260B-310B-41D3-9C89-1A63A0736005}"/>
              </a:ext>
            </a:extLst>
          </p:cNvPr>
          <p:cNvSpPr/>
          <p:nvPr/>
        </p:nvSpPr>
        <p:spPr>
          <a:xfrm>
            <a:off x="5445025" y="541609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4A703F9-5491-4764-A2C7-6383C7188062}"/>
              </a:ext>
            </a:extLst>
          </p:cNvPr>
          <p:cNvSpPr/>
          <p:nvPr/>
        </p:nvSpPr>
        <p:spPr>
          <a:xfrm>
            <a:off x="5859633" y="344855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0D6FC5D-30D7-42E7-8976-5C60E1F03826}"/>
              </a:ext>
            </a:extLst>
          </p:cNvPr>
          <p:cNvSpPr/>
          <p:nvPr/>
        </p:nvSpPr>
        <p:spPr>
          <a:xfrm>
            <a:off x="5793996" y="386793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8E5A895-FADA-48DE-8D45-48701E074603}"/>
              </a:ext>
            </a:extLst>
          </p:cNvPr>
          <p:cNvSpPr/>
          <p:nvPr/>
        </p:nvSpPr>
        <p:spPr>
          <a:xfrm>
            <a:off x="6251234" y="227651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476F62C-D7D4-4113-8C2C-FC1AAEC1113D}"/>
              </a:ext>
            </a:extLst>
          </p:cNvPr>
          <p:cNvSpPr/>
          <p:nvPr/>
        </p:nvSpPr>
        <p:spPr>
          <a:xfrm>
            <a:off x="6965696" y="1913662"/>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7D9ED18-9E2E-4747-98FD-72E06E46A4BD}"/>
              </a:ext>
            </a:extLst>
          </p:cNvPr>
          <p:cNvSpPr/>
          <p:nvPr/>
        </p:nvSpPr>
        <p:spPr>
          <a:xfrm>
            <a:off x="7379154" y="191366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2FAB4EC-BCC0-4465-B783-8AA202340609}"/>
              </a:ext>
            </a:extLst>
          </p:cNvPr>
          <p:cNvSpPr/>
          <p:nvPr/>
        </p:nvSpPr>
        <p:spPr>
          <a:xfrm>
            <a:off x="6466919" y="20706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4027225-4AC8-4BBD-88B2-7228A977444D}"/>
              </a:ext>
            </a:extLst>
          </p:cNvPr>
          <p:cNvSpPr/>
          <p:nvPr/>
        </p:nvSpPr>
        <p:spPr>
          <a:xfrm>
            <a:off x="7602443" y="191099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F24941F-A405-4784-BC5B-0ABFCE833D2A}"/>
              </a:ext>
            </a:extLst>
          </p:cNvPr>
          <p:cNvSpPr/>
          <p:nvPr/>
        </p:nvSpPr>
        <p:spPr>
          <a:xfrm>
            <a:off x="8015901" y="191099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F01C3AA9-1537-481A-9F0C-EAD4BC474421}"/>
              </a:ext>
            </a:extLst>
          </p:cNvPr>
          <p:cNvSpPr/>
          <p:nvPr/>
        </p:nvSpPr>
        <p:spPr>
          <a:xfrm>
            <a:off x="3655890" y="1936149"/>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AB189017-2A5E-4640-A758-AD3236D83BAF}"/>
              </a:ext>
            </a:extLst>
          </p:cNvPr>
          <p:cNvCxnSpPr/>
          <p:nvPr/>
        </p:nvCxnSpPr>
        <p:spPr>
          <a:xfrm flipH="1">
            <a:off x="3288788" y="4230432"/>
            <a:ext cx="5327851"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2887D43B-1DCA-4B85-B033-627A6B7F0C6F}"/>
              </a:ext>
            </a:extLst>
          </p:cNvPr>
          <p:cNvSpPr txBox="1"/>
          <p:nvPr/>
        </p:nvSpPr>
        <p:spPr>
          <a:xfrm>
            <a:off x="8183183" y="3887323"/>
            <a:ext cx="593432" cy="369332"/>
          </a:xfrm>
          <a:prstGeom prst="rect">
            <a:avLst/>
          </a:prstGeom>
          <a:noFill/>
        </p:spPr>
        <p:txBody>
          <a:bodyPr wrap="none" rtlCol="0">
            <a:spAutoFit/>
          </a:bodyPr>
          <a:lstStyle/>
          <a:p>
            <a:r>
              <a:rPr lang="en-US" dirty="0"/>
              <a:t>0.35</a:t>
            </a:r>
          </a:p>
        </p:txBody>
      </p:sp>
      <p:cxnSp>
        <p:nvCxnSpPr>
          <p:cNvPr id="26" name="Straight Arrow Connector 25">
            <a:extLst>
              <a:ext uri="{FF2B5EF4-FFF2-40B4-BE49-F238E27FC236}">
                <a16:creationId xmlns:a16="http://schemas.microsoft.com/office/drawing/2014/main" id="{FA1E7E14-765D-432A-9A8F-19CCB14D9953}"/>
              </a:ext>
            </a:extLst>
          </p:cNvPr>
          <p:cNvCxnSpPr/>
          <p:nvPr/>
        </p:nvCxnSpPr>
        <p:spPr>
          <a:xfrm flipH="1">
            <a:off x="6251234" y="3155182"/>
            <a:ext cx="2203935" cy="293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52D75DC-9A23-40EB-B039-C725D14F25C9}"/>
              </a:ext>
            </a:extLst>
          </p:cNvPr>
          <p:cNvSpPr txBox="1"/>
          <p:nvPr/>
        </p:nvSpPr>
        <p:spPr>
          <a:xfrm>
            <a:off x="8419380" y="2944294"/>
            <a:ext cx="1439368" cy="369332"/>
          </a:xfrm>
          <a:prstGeom prst="rect">
            <a:avLst/>
          </a:prstGeom>
          <a:noFill/>
        </p:spPr>
        <p:txBody>
          <a:bodyPr wrap="none" rtlCol="0">
            <a:spAutoFit/>
          </a:bodyPr>
          <a:lstStyle/>
          <a:p>
            <a:r>
              <a:rPr lang="en-US" dirty="0"/>
              <a:t>False Positive</a:t>
            </a:r>
          </a:p>
        </p:txBody>
      </p:sp>
    </p:spTree>
    <p:extLst>
      <p:ext uri="{BB962C8B-B14F-4D97-AF65-F5344CB8AC3E}">
        <p14:creationId xmlns:p14="http://schemas.microsoft.com/office/powerpoint/2010/main" val="3095151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1EA4E-E7A5-48A5-A6D2-02CDCF17DCC7}"/>
              </a:ext>
            </a:extLst>
          </p:cNvPr>
          <p:cNvSpPr>
            <a:spLocks noGrp="1"/>
          </p:cNvSpPr>
          <p:nvPr>
            <p:ph type="title"/>
          </p:nvPr>
        </p:nvSpPr>
        <p:spPr/>
        <p:txBody>
          <a:bodyPr/>
          <a:lstStyle/>
          <a:p>
            <a:r>
              <a:rPr lang="en-US" dirty="0"/>
              <a:t>Prediction</a:t>
            </a:r>
          </a:p>
        </p:txBody>
      </p:sp>
      <p:cxnSp>
        <p:nvCxnSpPr>
          <p:cNvPr id="4" name="Straight Connector 3">
            <a:extLst>
              <a:ext uri="{FF2B5EF4-FFF2-40B4-BE49-F238E27FC236}">
                <a16:creationId xmlns:a16="http://schemas.microsoft.com/office/drawing/2014/main" id="{0DE654DF-E47A-48D6-91C5-98DC9B274FDD}"/>
              </a:ext>
            </a:extLst>
          </p:cNvPr>
          <p:cNvCxnSpPr>
            <a:cxnSpLocks/>
          </p:cNvCxnSpPr>
          <p:nvPr/>
        </p:nvCxnSpPr>
        <p:spPr>
          <a:xfrm>
            <a:off x="3569978" y="1823226"/>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B65E7F6-1E20-4EA1-ADB1-A850A62E4145}"/>
              </a:ext>
            </a:extLst>
          </p:cNvPr>
          <p:cNvSpPr txBox="1"/>
          <p:nvPr/>
        </p:nvSpPr>
        <p:spPr>
          <a:xfrm rot="16200000">
            <a:off x="2250108" y="3495349"/>
            <a:ext cx="1395703" cy="369332"/>
          </a:xfrm>
          <a:prstGeom prst="rect">
            <a:avLst/>
          </a:prstGeom>
          <a:noFill/>
        </p:spPr>
        <p:txBody>
          <a:bodyPr wrap="none" rtlCol="0">
            <a:spAutoFit/>
          </a:bodyPr>
          <a:lstStyle/>
          <a:p>
            <a:r>
              <a:rPr lang="en-US" b="1" dirty="0"/>
              <a:t>Lake Ice-free</a:t>
            </a:r>
          </a:p>
        </p:txBody>
      </p:sp>
      <p:sp>
        <p:nvSpPr>
          <p:cNvPr id="6" name="TextBox 5">
            <a:extLst>
              <a:ext uri="{FF2B5EF4-FFF2-40B4-BE49-F238E27FC236}">
                <a16:creationId xmlns:a16="http://schemas.microsoft.com/office/drawing/2014/main" id="{ACFFA82A-AEBC-4C68-899D-48E4E5C22B4F}"/>
              </a:ext>
            </a:extLst>
          </p:cNvPr>
          <p:cNvSpPr txBox="1"/>
          <p:nvPr/>
        </p:nvSpPr>
        <p:spPr>
          <a:xfrm>
            <a:off x="3132626" y="5858449"/>
            <a:ext cx="301686" cy="369332"/>
          </a:xfrm>
          <a:prstGeom prst="rect">
            <a:avLst/>
          </a:prstGeom>
          <a:noFill/>
        </p:spPr>
        <p:txBody>
          <a:bodyPr wrap="none" rtlCol="0">
            <a:spAutoFit/>
          </a:bodyPr>
          <a:lstStyle/>
          <a:p>
            <a:r>
              <a:rPr lang="en-US" dirty="0"/>
              <a:t>0</a:t>
            </a:r>
          </a:p>
        </p:txBody>
      </p:sp>
      <p:sp>
        <p:nvSpPr>
          <p:cNvPr id="7" name="TextBox 6">
            <a:extLst>
              <a:ext uri="{FF2B5EF4-FFF2-40B4-BE49-F238E27FC236}">
                <a16:creationId xmlns:a16="http://schemas.microsoft.com/office/drawing/2014/main" id="{8FBAF386-9463-4BC0-8FE5-D41AA9F8090C}"/>
              </a:ext>
            </a:extLst>
          </p:cNvPr>
          <p:cNvSpPr txBox="1"/>
          <p:nvPr/>
        </p:nvSpPr>
        <p:spPr>
          <a:xfrm>
            <a:off x="3132626" y="1818089"/>
            <a:ext cx="301686" cy="369332"/>
          </a:xfrm>
          <a:prstGeom prst="rect">
            <a:avLst/>
          </a:prstGeom>
          <a:noFill/>
        </p:spPr>
        <p:txBody>
          <a:bodyPr wrap="none" rtlCol="0">
            <a:spAutoFit/>
          </a:bodyPr>
          <a:lstStyle/>
          <a:p>
            <a:r>
              <a:rPr lang="en-US" dirty="0"/>
              <a:t>1</a:t>
            </a:r>
          </a:p>
        </p:txBody>
      </p:sp>
      <p:cxnSp>
        <p:nvCxnSpPr>
          <p:cNvPr id="8" name="Straight Connector 7">
            <a:extLst>
              <a:ext uri="{FF2B5EF4-FFF2-40B4-BE49-F238E27FC236}">
                <a16:creationId xmlns:a16="http://schemas.microsoft.com/office/drawing/2014/main" id="{F7450B21-9CB3-40B7-BE2D-8EFB78A66548}"/>
              </a:ext>
            </a:extLst>
          </p:cNvPr>
          <p:cNvCxnSpPr>
            <a:cxnSpLocks/>
          </p:cNvCxnSpPr>
          <p:nvPr/>
        </p:nvCxnSpPr>
        <p:spPr>
          <a:xfrm flipV="1">
            <a:off x="3557042" y="6181645"/>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171EC06A-10DA-4F99-B250-C1EDD5B223E8}"/>
              </a:ext>
            </a:extLst>
          </p:cNvPr>
          <p:cNvGrpSpPr/>
          <p:nvPr/>
        </p:nvGrpSpPr>
        <p:grpSpPr>
          <a:xfrm>
            <a:off x="3511758" y="6181645"/>
            <a:ext cx="4943411" cy="590397"/>
            <a:chOff x="2634739" y="6179735"/>
            <a:chExt cx="6355598" cy="590397"/>
          </a:xfrm>
        </p:grpSpPr>
        <p:sp>
          <p:nvSpPr>
            <p:cNvPr id="10" name="TextBox 9">
              <a:extLst>
                <a:ext uri="{FF2B5EF4-FFF2-40B4-BE49-F238E27FC236}">
                  <a16:creationId xmlns:a16="http://schemas.microsoft.com/office/drawing/2014/main" id="{72E2918A-4CC0-45AE-BC42-19AE3768722E}"/>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1" name="TextBox 10">
              <a:extLst>
                <a:ext uri="{FF2B5EF4-FFF2-40B4-BE49-F238E27FC236}">
                  <a16:creationId xmlns:a16="http://schemas.microsoft.com/office/drawing/2014/main" id="{F2370B9C-EBFA-4D6C-9EB0-94CF5E71C11E}"/>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2" name="TextBox 11">
              <a:extLst>
                <a:ext uri="{FF2B5EF4-FFF2-40B4-BE49-F238E27FC236}">
                  <a16:creationId xmlns:a16="http://schemas.microsoft.com/office/drawing/2014/main" id="{A1BA7F2E-8AB0-4696-AB7A-6902CFE55FD3}"/>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49E4C28B-1F31-44A4-80CB-0A38FAFB2E5B}"/>
              </a:ext>
            </a:extLst>
          </p:cNvPr>
          <p:cNvSpPr/>
          <p:nvPr/>
        </p:nvSpPr>
        <p:spPr>
          <a:xfrm>
            <a:off x="4051623" y="594037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085CB81-4461-47DE-89DC-A71B4C4E692D}"/>
              </a:ext>
            </a:extLst>
          </p:cNvPr>
          <p:cNvSpPr/>
          <p:nvPr/>
        </p:nvSpPr>
        <p:spPr>
          <a:xfrm>
            <a:off x="4408853" y="5940372"/>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59C498D-8153-4D5C-9949-DA2301EB47DE}"/>
              </a:ext>
            </a:extLst>
          </p:cNvPr>
          <p:cNvSpPr/>
          <p:nvPr/>
        </p:nvSpPr>
        <p:spPr>
          <a:xfrm>
            <a:off x="4766084" y="585152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F4B260B-310B-41D3-9C89-1A63A0736005}"/>
              </a:ext>
            </a:extLst>
          </p:cNvPr>
          <p:cNvSpPr/>
          <p:nvPr/>
        </p:nvSpPr>
        <p:spPr>
          <a:xfrm>
            <a:off x="5445025" y="541609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4A703F9-5491-4764-A2C7-6383C7188062}"/>
              </a:ext>
            </a:extLst>
          </p:cNvPr>
          <p:cNvSpPr/>
          <p:nvPr/>
        </p:nvSpPr>
        <p:spPr>
          <a:xfrm>
            <a:off x="5859633" y="344855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0D6FC5D-30D7-42E7-8976-5C60E1F03826}"/>
              </a:ext>
            </a:extLst>
          </p:cNvPr>
          <p:cNvSpPr/>
          <p:nvPr/>
        </p:nvSpPr>
        <p:spPr>
          <a:xfrm>
            <a:off x="5793996" y="386793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8E5A895-FADA-48DE-8D45-48701E074603}"/>
              </a:ext>
            </a:extLst>
          </p:cNvPr>
          <p:cNvSpPr/>
          <p:nvPr/>
        </p:nvSpPr>
        <p:spPr>
          <a:xfrm>
            <a:off x="6251234" y="227651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476F62C-D7D4-4113-8C2C-FC1AAEC1113D}"/>
              </a:ext>
            </a:extLst>
          </p:cNvPr>
          <p:cNvSpPr/>
          <p:nvPr/>
        </p:nvSpPr>
        <p:spPr>
          <a:xfrm>
            <a:off x="6965696" y="1913662"/>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7D9ED18-9E2E-4747-98FD-72E06E46A4BD}"/>
              </a:ext>
            </a:extLst>
          </p:cNvPr>
          <p:cNvSpPr/>
          <p:nvPr/>
        </p:nvSpPr>
        <p:spPr>
          <a:xfrm>
            <a:off x="7379154" y="191366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2FAB4EC-BCC0-4465-B783-8AA202340609}"/>
              </a:ext>
            </a:extLst>
          </p:cNvPr>
          <p:cNvSpPr/>
          <p:nvPr/>
        </p:nvSpPr>
        <p:spPr>
          <a:xfrm>
            <a:off x="6466919" y="20706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4027225-4AC8-4BBD-88B2-7228A977444D}"/>
              </a:ext>
            </a:extLst>
          </p:cNvPr>
          <p:cNvSpPr/>
          <p:nvPr/>
        </p:nvSpPr>
        <p:spPr>
          <a:xfrm>
            <a:off x="7602443" y="191099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F24941F-A405-4784-BC5B-0ABFCE833D2A}"/>
              </a:ext>
            </a:extLst>
          </p:cNvPr>
          <p:cNvSpPr/>
          <p:nvPr/>
        </p:nvSpPr>
        <p:spPr>
          <a:xfrm>
            <a:off x="8015901" y="191099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F01C3AA9-1537-481A-9F0C-EAD4BC474421}"/>
              </a:ext>
            </a:extLst>
          </p:cNvPr>
          <p:cNvSpPr/>
          <p:nvPr/>
        </p:nvSpPr>
        <p:spPr>
          <a:xfrm>
            <a:off x="3655890" y="1936149"/>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AB189017-2A5E-4640-A758-AD3236D83BAF}"/>
              </a:ext>
            </a:extLst>
          </p:cNvPr>
          <p:cNvCxnSpPr/>
          <p:nvPr/>
        </p:nvCxnSpPr>
        <p:spPr>
          <a:xfrm flipH="1">
            <a:off x="3288788" y="3295935"/>
            <a:ext cx="5327851"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2887D43B-1DCA-4B85-B033-627A6B7F0C6F}"/>
              </a:ext>
            </a:extLst>
          </p:cNvPr>
          <p:cNvSpPr txBox="1"/>
          <p:nvPr/>
        </p:nvSpPr>
        <p:spPr>
          <a:xfrm>
            <a:off x="8220516" y="2883559"/>
            <a:ext cx="593432" cy="369332"/>
          </a:xfrm>
          <a:prstGeom prst="rect">
            <a:avLst/>
          </a:prstGeom>
          <a:noFill/>
        </p:spPr>
        <p:txBody>
          <a:bodyPr wrap="none" rtlCol="0">
            <a:spAutoFit/>
          </a:bodyPr>
          <a:lstStyle/>
          <a:p>
            <a:r>
              <a:rPr lang="en-US" dirty="0"/>
              <a:t>0.65</a:t>
            </a:r>
          </a:p>
        </p:txBody>
      </p:sp>
      <p:cxnSp>
        <p:nvCxnSpPr>
          <p:cNvPr id="28" name="Straight Arrow Connector 27">
            <a:extLst>
              <a:ext uri="{FF2B5EF4-FFF2-40B4-BE49-F238E27FC236}">
                <a16:creationId xmlns:a16="http://schemas.microsoft.com/office/drawing/2014/main" id="{488E2FF7-2DC0-4EE9-AEC7-75773DD7AABF}"/>
              </a:ext>
            </a:extLst>
          </p:cNvPr>
          <p:cNvCxnSpPr>
            <a:cxnSpLocks/>
          </p:cNvCxnSpPr>
          <p:nvPr/>
        </p:nvCxnSpPr>
        <p:spPr>
          <a:xfrm flipH="1" flipV="1">
            <a:off x="6071269" y="3961986"/>
            <a:ext cx="2383900" cy="32003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9" name="TextBox 28">
            <a:extLst>
              <a:ext uri="{FF2B5EF4-FFF2-40B4-BE49-F238E27FC236}">
                <a16:creationId xmlns:a16="http://schemas.microsoft.com/office/drawing/2014/main" id="{0B5CD18F-5F4E-4FB7-8561-AAC26D2A6C91}"/>
              </a:ext>
            </a:extLst>
          </p:cNvPr>
          <p:cNvSpPr txBox="1"/>
          <p:nvPr/>
        </p:nvSpPr>
        <p:spPr>
          <a:xfrm>
            <a:off x="8578098" y="4097351"/>
            <a:ext cx="1530740" cy="369332"/>
          </a:xfrm>
          <a:prstGeom prst="rect">
            <a:avLst/>
          </a:prstGeom>
          <a:noFill/>
        </p:spPr>
        <p:txBody>
          <a:bodyPr wrap="none" rtlCol="0">
            <a:spAutoFit/>
          </a:bodyPr>
          <a:lstStyle/>
          <a:p>
            <a:r>
              <a:rPr lang="en-US" dirty="0"/>
              <a:t>False Negative</a:t>
            </a:r>
          </a:p>
        </p:txBody>
      </p:sp>
    </p:spTree>
    <p:extLst>
      <p:ext uri="{BB962C8B-B14F-4D97-AF65-F5344CB8AC3E}">
        <p14:creationId xmlns:p14="http://schemas.microsoft.com/office/powerpoint/2010/main" val="3031852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085DC-7199-41C5-A755-DC75A841C7DD}"/>
              </a:ext>
            </a:extLst>
          </p:cNvPr>
          <p:cNvSpPr>
            <a:spLocks noGrp="1"/>
          </p:cNvSpPr>
          <p:nvPr>
            <p:ph type="title"/>
          </p:nvPr>
        </p:nvSpPr>
        <p:spPr/>
        <p:txBody>
          <a:bodyPr/>
          <a:lstStyle/>
          <a:p>
            <a:r>
              <a:rPr lang="en-US" dirty="0"/>
              <a:t>Generalized Linear Models (GLM)</a:t>
            </a:r>
          </a:p>
        </p:txBody>
      </p:sp>
      <p:sp>
        <p:nvSpPr>
          <p:cNvPr id="3" name="Content Placeholder 2">
            <a:extLst>
              <a:ext uri="{FF2B5EF4-FFF2-40B4-BE49-F238E27FC236}">
                <a16:creationId xmlns:a16="http://schemas.microsoft.com/office/drawing/2014/main" id="{08F6C8AB-97C2-4016-A595-0BA2C52CA959}"/>
              </a:ext>
            </a:extLst>
          </p:cNvPr>
          <p:cNvSpPr>
            <a:spLocks noGrp="1"/>
          </p:cNvSpPr>
          <p:nvPr>
            <p:ph idx="1"/>
          </p:nvPr>
        </p:nvSpPr>
        <p:spPr/>
        <p:txBody>
          <a:bodyPr/>
          <a:lstStyle/>
          <a:p>
            <a:r>
              <a:rPr lang="en-US" dirty="0"/>
              <a:t>General linear models = typical linear regression</a:t>
            </a:r>
          </a:p>
          <a:p>
            <a:endParaRPr lang="en-US" dirty="0"/>
          </a:p>
          <a:p>
            <a:r>
              <a:rPr lang="en-US" dirty="0"/>
              <a:t>Generalized Linear Models = distribution + link function</a:t>
            </a:r>
          </a:p>
          <a:p>
            <a:pPr lvl="1"/>
            <a:r>
              <a:rPr lang="en-US" dirty="0"/>
              <a:t>Poisson regression</a:t>
            </a:r>
          </a:p>
          <a:p>
            <a:pPr lvl="1"/>
            <a:r>
              <a:rPr lang="en-US" dirty="0"/>
              <a:t>Negative binomial regression</a:t>
            </a:r>
          </a:p>
          <a:p>
            <a:pPr lvl="1"/>
            <a:r>
              <a:rPr lang="en-US" dirty="0"/>
              <a:t>Gamma regression</a:t>
            </a:r>
          </a:p>
          <a:p>
            <a:pPr lvl="1"/>
            <a:r>
              <a:rPr lang="en-US" dirty="0"/>
              <a:t>Zero-inflated regression</a:t>
            </a:r>
          </a:p>
          <a:p>
            <a:pPr lvl="1"/>
            <a:r>
              <a:rPr lang="en-US" dirty="0"/>
              <a:t>Logistic regression (sometimes referred to as binomial)</a:t>
            </a:r>
          </a:p>
        </p:txBody>
      </p:sp>
      <p:pic>
        <p:nvPicPr>
          <p:cNvPr id="1026" name="Picture 2">
            <a:extLst>
              <a:ext uri="{FF2B5EF4-FFF2-40B4-BE49-F238E27FC236}">
                <a16:creationId xmlns:a16="http://schemas.microsoft.com/office/drawing/2014/main" id="{B4B1CE83-3967-47A2-ABE9-8F6DC89CD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2763" y="4534931"/>
            <a:ext cx="3367787" cy="22196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6E36748-953F-46CB-9117-FC8AE18627FF}"/>
              </a:ext>
            </a:extLst>
          </p:cNvPr>
          <p:cNvSpPr txBox="1"/>
          <p:nvPr/>
        </p:nvSpPr>
        <p:spPr>
          <a:xfrm>
            <a:off x="10874644" y="-5412"/>
            <a:ext cx="1320874"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CA" sz="3600" dirty="0"/>
              <a:t>Part A</a:t>
            </a:r>
          </a:p>
        </p:txBody>
      </p:sp>
    </p:spTree>
    <p:extLst>
      <p:ext uri="{BB962C8B-B14F-4D97-AF65-F5344CB8AC3E}">
        <p14:creationId xmlns:p14="http://schemas.microsoft.com/office/powerpoint/2010/main" val="417363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6CA81-BFBC-400E-A9A2-21438AB6B2FC}"/>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0388009C-5D8A-4E65-BF8B-984FB4B8B2F8}"/>
              </a:ext>
            </a:extLst>
          </p:cNvPr>
          <p:cNvSpPr>
            <a:spLocks noGrp="1"/>
          </p:cNvSpPr>
          <p:nvPr>
            <p:ph idx="1"/>
          </p:nvPr>
        </p:nvSpPr>
        <p:spPr/>
        <p:txBody>
          <a:bodyPr/>
          <a:lstStyle/>
          <a:p>
            <a:pPr marL="0" indent="0">
              <a:buNone/>
            </a:pPr>
            <a:r>
              <a:rPr lang="en-US" dirty="0"/>
              <a:t>When is an example where you would like to reduce false negative rate at the expensive of false positive? </a:t>
            </a:r>
          </a:p>
          <a:p>
            <a:pPr marL="0" indent="0">
              <a:buNone/>
            </a:pPr>
            <a:endParaRPr lang="en-US" dirty="0"/>
          </a:p>
          <a:p>
            <a:pPr marL="514350" indent="-514350">
              <a:buAutoNum type="alphaLcParenR"/>
            </a:pPr>
            <a:r>
              <a:rPr lang="en-US" dirty="0"/>
              <a:t>Predicting infection of a disease</a:t>
            </a:r>
          </a:p>
          <a:p>
            <a:pPr marL="514350" indent="-514350">
              <a:buAutoNum type="alphaLcParenR"/>
            </a:pPr>
            <a:r>
              <a:rPr lang="en-US" dirty="0"/>
              <a:t>Understanding climate effects on lake ice</a:t>
            </a:r>
          </a:p>
          <a:p>
            <a:pPr marL="514350" indent="-514350">
              <a:buAutoNum type="alphaLcParenR"/>
            </a:pPr>
            <a:r>
              <a:rPr lang="en-US" dirty="0"/>
              <a:t>Predicting the probability of a species occurring</a:t>
            </a:r>
          </a:p>
          <a:p>
            <a:pPr marL="514350" indent="-514350">
              <a:buAutoNum type="alphaLcParenR"/>
            </a:pPr>
            <a:r>
              <a:rPr lang="en-US" dirty="0"/>
              <a:t>A and C</a:t>
            </a:r>
          </a:p>
          <a:p>
            <a:pPr marL="514350" indent="-514350">
              <a:buAutoNum type="alphaLcParenR"/>
            </a:pPr>
            <a:r>
              <a:rPr lang="en-US" dirty="0"/>
              <a:t>All the above</a:t>
            </a:r>
          </a:p>
        </p:txBody>
      </p:sp>
    </p:spTree>
    <p:extLst>
      <p:ext uri="{BB962C8B-B14F-4D97-AF65-F5344CB8AC3E}">
        <p14:creationId xmlns:p14="http://schemas.microsoft.com/office/powerpoint/2010/main" val="930596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1EA4E-E7A5-48A5-A6D2-02CDCF17DCC7}"/>
              </a:ext>
            </a:extLst>
          </p:cNvPr>
          <p:cNvSpPr>
            <a:spLocks noGrp="1"/>
          </p:cNvSpPr>
          <p:nvPr>
            <p:ph type="title"/>
          </p:nvPr>
        </p:nvSpPr>
        <p:spPr/>
        <p:txBody>
          <a:bodyPr/>
          <a:lstStyle/>
          <a:p>
            <a:r>
              <a:rPr lang="en-US" dirty="0"/>
              <a:t>Prediction – confusion matrix</a:t>
            </a:r>
          </a:p>
        </p:txBody>
      </p:sp>
      <p:cxnSp>
        <p:nvCxnSpPr>
          <p:cNvPr id="4" name="Straight Connector 3">
            <a:extLst>
              <a:ext uri="{FF2B5EF4-FFF2-40B4-BE49-F238E27FC236}">
                <a16:creationId xmlns:a16="http://schemas.microsoft.com/office/drawing/2014/main" id="{0DE654DF-E47A-48D6-91C5-98DC9B274FDD}"/>
              </a:ext>
            </a:extLst>
          </p:cNvPr>
          <p:cNvCxnSpPr>
            <a:cxnSpLocks/>
          </p:cNvCxnSpPr>
          <p:nvPr/>
        </p:nvCxnSpPr>
        <p:spPr>
          <a:xfrm>
            <a:off x="1218664" y="183327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B65E7F6-1E20-4EA1-ADB1-A850A62E4145}"/>
              </a:ext>
            </a:extLst>
          </p:cNvPr>
          <p:cNvSpPr txBox="1"/>
          <p:nvPr/>
        </p:nvSpPr>
        <p:spPr>
          <a:xfrm rot="16200000">
            <a:off x="-101206" y="3505397"/>
            <a:ext cx="1395703" cy="369332"/>
          </a:xfrm>
          <a:prstGeom prst="rect">
            <a:avLst/>
          </a:prstGeom>
          <a:noFill/>
        </p:spPr>
        <p:txBody>
          <a:bodyPr wrap="none" rtlCol="0">
            <a:spAutoFit/>
          </a:bodyPr>
          <a:lstStyle/>
          <a:p>
            <a:r>
              <a:rPr lang="en-US" b="1" dirty="0"/>
              <a:t>Lake Ice-free</a:t>
            </a:r>
          </a:p>
        </p:txBody>
      </p:sp>
      <p:sp>
        <p:nvSpPr>
          <p:cNvPr id="6" name="TextBox 5">
            <a:extLst>
              <a:ext uri="{FF2B5EF4-FFF2-40B4-BE49-F238E27FC236}">
                <a16:creationId xmlns:a16="http://schemas.microsoft.com/office/drawing/2014/main" id="{ACFFA82A-AEBC-4C68-899D-48E4E5C22B4F}"/>
              </a:ext>
            </a:extLst>
          </p:cNvPr>
          <p:cNvSpPr txBox="1"/>
          <p:nvPr/>
        </p:nvSpPr>
        <p:spPr>
          <a:xfrm>
            <a:off x="781312" y="5868497"/>
            <a:ext cx="301686" cy="369332"/>
          </a:xfrm>
          <a:prstGeom prst="rect">
            <a:avLst/>
          </a:prstGeom>
          <a:noFill/>
        </p:spPr>
        <p:txBody>
          <a:bodyPr wrap="none" rtlCol="0">
            <a:spAutoFit/>
          </a:bodyPr>
          <a:lstStyle/>
          <a:p>
            <a:r>
              <a:rPr lang="en-US" dirty="0"/>
              <a:t>0</a:t>
            </a:r>
          </a:p>
        </p:txBody>
      </p:sp>
      <p:sp>
        <p:nvSpPr>
          <p:cNvPr id="7" name="TextBox 6">
            <a:extLst>
              <a:ext uri="{FF2B5EF4-FFF2-40B4-BE49-F238E27FC236}">
                <a16:creationId xmlns:a16="http://schemas.microsoft.com/office/drawing/2014/main" id="{8FBAF386-9463-4BC0-8FE5-D41AA9F8090C}"/>
              </a:ext>
            </a:extLst>
          </p:cNvPr>
          <p:cNvSpPr txBox="1"/>
          <p:nvPr/>
        </p:nvSpPr>
        <p:spPr>
          <a:xfrm>
            <a:off x="781312" y="1828137"/>
            <a:ext cx="301686" cy="369332"/>
          </a:xfrm>
          <a:prstGeom prst="rect">
            <a:avLst/>
          </a:prstGeom>
          <a:noFill/>
        </p:spPr>
        <p:txBody>
          <a:bodyPr wrap="none" rtlCol="0">
            <a:spAutoFit/>
          </a:bodyPr>
          <a:lstStyle/>
          <a:p>
            <a:r>
              <a:rPr lang="en-US" dirty="0"/>
              <a:t>1</a:t>
            </a:r>
          </a:p>
        </p:txBody>
      </p:sp>
      <p:cxnSp>
        <p:nvCxnSpPr>
          <p:cNvPr id="8" name="Straight Connector 7">
            <a:extLst>
              <a:ext uri="{FF2B5EF4-FFF2-40B4-BE49-F238E27FC236}">
                <a16:creationId xmlns:a16="http://schemas.microsoft.com/office/drawing/2014/main" id="{F7450B21-9CB3-40B7-BE2D-8EFB78A66548}"/>
              </a:ext>
            </a:extLst>
          </p:cNvPr>
          <p:cNvCxnSpPr>
            <a:cxnSpLocks/>
          </p:cNvCxnSpPr>
          <p:nvPr/>
        </p:nvCxnSpPr>
        <p:spPr>
          <a:xfrm flipV="1">
            <a:off x="1205728" y="619169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171EC06A-10DA-4F99-B250-C1EDD5B223E8}"/>
              </a:ext>
            </a:extLst>
          </p:cNvPr>
          <p:cNvGrpSpPr/>
          <p:nvPr/>
        </p:nvGrpSpPr>
        <p:grpSpPr>
          <a:xfrm>
            <a:off x="1160444" y="6191693"/>
            <a:ext cx="4943411" cy="590397"/>
            <a:chOff x="2634739" y="6179735"/>
            <a:chExt cx="6355598" cy="590397"/>
          </a:xfrm>
        </p:grpSpPr>
        <p:sp>
          <p:nvSpPr>
            <p:cNvPr id="10" name="TextBox 9">
              <a:extLst>
                <a:ext uri="{FF2B5EF4-FFF2-40B4-BE49-F238E27FC236}">
                  <a16:creationId xmlns:a16="http://schemas.microsoft.com/office/drawing/2014/main" id="{72E2918A-4CC0-45AE-BC42-19AE3768722E}"/>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1" name="TextBox 10">
              <a:extLst>
                <a:ext uri="{FF2B5EF4-FFF2-40B4-BE49-F238E27FC236}">
                  <a16:creationId xmlns:a16="http://schemas.microsoft.com/office/drawing/2014/main" id="{F2370B9C-EBFA-4D6C-9EB0-94CF5E71C11E}"/>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2" name="TextBox 11">
              <a:extLst>
                <a:ext uri="{FF2B5EF4-FFF2-40B4-BE49-F238E27FC236}">
                  <a16:creationId xmlns:a16="http://schemas.microsoft.com/office/drawing/2014/main" id="{A1BA7F2E-8AB0-4696-AB7A-6902CFE55FD3}"/>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49E4C28B-1F31-44A4-80CB-0A38FAFB2E5B}"/>
              </a:ext>
            </a:extLst>
          </p:cNvPr>
          <p:cNvSpPr/>
          <p:nvPr/>
        </p:nvSpPr>
        <p:spPr>
          <a:xfrm>
            <a:off x="1700309" y="595042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085CB81-4461-47DE-89DC-A71B4C4E692D}"/>
              </a:ext>
            </a:extLst>
          </p:cNvPr>
          <p:cNvSpPr/>
          <p:nvPr/>
        </p:nvSpPr>
        <p:spPr>
          <a:xfrm>
            <a:off x="2057539" y="595042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59C498D-8153-4D5C-9949-DA2301EB47DE}"/>
              </a:ext>
            </a:extLst>
          </p:cNvPr>
          <p:cNvSpPr/>
          <p:nvPr/>
        </p:nvSpPr>
        <p:spPr>
          <a:xfrm>
            <a:off x="2414770" y="586156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F4B260B-310B-41D3-9C89-1A63A0736005}"/>
              </a:ext>
            </a:extLst>
          </p:cNvPr>
          <p:cNvSpPr/>
          <p:nvPr/>
        </p:nvSpPr>
        <p:spPr>
          <a:xfrm>
            <a:off x="3093711" y="542613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4A703F9-5491-4764-A2C7-6383C7188062}"/>
              </a:ext>
            </a:extLst>
          </p:cNvPr>
          <p:cNvSpPr/>
          <p:nvPr/>
        </p:nvSpPr>
        <p:spPr>
          <a:xfrm>
            <a:off x="3508319" y="345860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0D6FC5D-30D7-42E7-8976-5C60E1F03826}"/>
              </a:ext>
            </a:extLst>
          </p:cNvPr>
          <p:cNvSpPr/>
          <p:nvPr/>
        </p:nvSpPr>
        <p:spPr>
          <a:xfrm>
            <a:off x="3442682" y="387797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8E5A895-FADA-48DE-8D45-48701E074603}"/>
              </a:ext>
            </a:extLst>
          </p:cNvPr>
          <p:cNvSpPr/>
          <p:nvPr/>
        </p:nvSpPr>
        <p:spPr>
          <a:xfrm>
            <a:off x="3899920" y="228656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476F62C-D7D4-4113-8C2C-FC1AAEC1113D}"/>
              </a:ext>
            </a:extLst>
          </p:cNvPr>
          <p:cNvSpPr/>
          <p:nvPr/>
        </p:nvSpPr>
        <p:spPr>
          <a:xfrm>
            <a:off x="4614382" y="192371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7D9ED18-9E2E-4747-98FD-72E06E46A4BD}"/>
              </a:ext>
            </a:extLst>
          </p:cNvPr>
          <p:cNvSpPr/>
          <p:nvPr/>
        </p:nvSpPr>
        <p:spPr>
          <a:xfrm>
            <a:off x="5027840" y="192370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2FAB4EC-BCC0-4465-B783-8AA202340609}"/>
              </a:ext>
            </a:extLst>
          </p:cNvPr>
          <p:cNvSpPr/>
          <p:nvPr/>
        </p:nvSpPr>
        <p:spPr>
          <a:xfrm>
            <a:off x="4115605" y="208070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4027225-4AC8-4BBD-88B2-7228A977444D}"/>
              </a:ext>
            </a:extLst>
          </p:cNvPr>
          <p:cNvSpPr/>
          <p:nvPr/>
        </p:nvSpPr>
        <p:spPr>
          <a:xfrm>
            <a:off x="5251129" y="192104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F24941F-A405-4784-BC5B-0ABFCE833D2A}"/>
              </a:ext>
            </a:extLst>
          </p:cNvPr>
          <p:cNvSpPr/>
          <p:nvPr/>
        </p:nvSpPr>
        <p:spPr>
          <a:xfrm>
            <a:off x="5664587" y="192104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F01C3AA9-1537-481A-9F0C-EAD4BC474421}"/>
              </a:ext>
            </a:extLst>
          </p:cNvPr>
          <p:cNvSpPr/>
          <p:nvPr/>
        </p:nvSpPr>
        <p:spPr>
          <a:xfrm>
            <a:off x="1304576" y="194619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5">
            <a:extLst>
              <a:ext uri="{FF2B5EF4-FFF2-40B4-BE49-F238E27FC236}">
                <a16:creationId xmlns:a16="http://schemas.microsoft.com/office/drawing/2014/main" id="{5AB298FA-651A-48AD-B197-DCF0672C6E79}"/>
              </a:ext>
            </a:extLst>
          </p:cNvPr>
          <p:cNvGraphicFramePr>
            <a:graphicFrameLocks noGrp="1"/>
          </p:cNvGraphicFramePr>
          <p:nvPr>
            <p:extLst>
              <p:ext uri="{D42A27DB-BD31-4B8C-83A1-F6EECF244321}">
                <p14:modId xmlns:p14="http://schemas.microsoft.com/office/powerpoint/2010/main" val="3141471099"/>
              </p:ext>
            </p:extLst>
          </p:nvPr>
        </p:nvGraphicFramePr>
        <p:xfrm>
          <a:off x="6777945" y="2512356"/>
          <a:ext cx="5290125" cy="2391123"/>
        </p:xfrm>
        <a:graphic>
          <a:graphicData uri="http://schemas.openxmlformats.org/drawingml/2006/table">
            <a:tbl>
              <a:tblPr firstRow="1" bandRow="1">
                <a:tableStyleId>{21E4AEA4-8DFA-4A89-87EB-49C32662AFE0}</a:tableStyleId>
              </a:tblPr>
              <a:tblGrid>
                <a:gridCol w="1893782">
                  <a:extLst>
                    <a:ext uri="{9D8B030D-6E8A-4147-A177-3AD203B41FA5}">
                      <a16:colId xmlns:a16="http://schemas.microsoft.com/office/drawing/2014/main" val="1284523991"/>
                    </a:ext>
                  </a:extLst>
                </a:gridCol>
                <a:gridCol w="1632968">
                  <a:extLst>
                    <a:ext uri="{9D8B030D-6E8A-4147-A177-3AD203B41FA5}">
                      <a16:colId xmlns:a16="http://schemas.microsoft.com/office/drawing/2014/main" val="1527467032"/>
                    </a:ext>
                  </a:extLst>
                </a:gridCol>
                <a:gridCol w="1763375">
                  <a:extLst>
                    <a:ext uri="{9D8B030D-6E8A-4147-A177-3AD203B41FA5}">
                      <a16:colId xmlns:a16="http://schemas.microsoft.com/office/drawing/2014/main" val="1057696880"/>
                    </a:ext>
                  </a:extLst>
                </a:gridCol>
              </a:tblGrid>
              <a:tr h="797041">
                <a:tc>
                  <a:txBody>
                    <a:bodyPr/>
                    <a:lstStyle/>
                    <a:p>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dirty="0">
                          <a:solidFill>
                            <a:schemeClr val="tx1"/>
                          </a:solidFill>
                        </a:rPr>
                        <a:t>Actual 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dirty="0">
                          <a:solidFill>
                            <a:schemeClr val="tx1"/>
                          </a:solidFill>
                        </a:rPr>
                        <a:t>Actual Negative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0155419"/>
                  </a:ext>
                </a:extLst>
              </a:tr>
              <a:tr h="797041">
                <a:tc>
                  <a:txBody>
                    <a:bodyPr/>
                    <a:lstStyle/>
                    <a:p>
                      <a:r>
                        <a:rPr lang="en-US" sz="1600" b="1" dirty="0">
                          <a:solidFill>
                            <a:schemeClr val="tx1"/>
                          </a:solidFill>
                        </a:rPr>
                        <a:t>Predicted Positive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4301172"/>
                  </a:ext>
                </a:extLst>
              </a:tr>
              <a:tr h="797041">
                <a:tc>
                  <a:txBody>
                    <a:bodyPr/>
                    <a:lstStyle/>
                    <a:p>
                      <a:r>
                        <a:rPr lang="en-US" sz="1600" b="1" dirty="0">
                          <a:solidFill>
                            <a:schemeClr val="tx1"/>
                          </a:solidFill>
                        </a:rPr>
                        <a:t>Predicted Negative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US" sz="16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895797180"/>
                  </a:ext>
                </a:extLst>
              </a:tr>
            </a:tbl>
          </a:graphicData>
        </a:graphic>
      </p:graphicFrame>
      <p:sp>
        <p:nvSpPr>
          <p:cNvPr id="26" name="TextBox 25">
            <a:extLst>
              <a:ext uri="{FF2B5EF4-FFF2-40B4-BE49-F238E27FC236}">
                <a16:creationId xmlns:a16="http://schemas.microsoft.com/office/drawing/2014/main" id="{72A78B5F-B600-415D-B6E2-695864E6E6F7}"/>
              </a:ext>
            </a:extLst>
          </p:cNvPr>
          <p:cNvSpPr txBox="1"/>
          <p:nvPr/>
        </p:nvSpPr>
        <p:spPr>
          <a:xfrm>
            <a:off x="8729804" y="3480471"/>
            <a:ext cx="1386405" cy="369332"/>
          </a:xfrm>
          <a:prstGeom prst="rect">
            <a:avLst/>
          </a:prstGeom>
          <a:noFill/>
        </p:spPr>
        <p:txBody>
          <a:bodyPr wrap="none" rtlCol="0">
            <a:spAutoFit/>
          </a:bodyPr>
          <a:lstStyle/>
          <a:p>
            <a:r>
              <a:rPr lang="en-US" dirty="0"/>
              <a:t>True positive</a:t>
            </a:r>
          </a:p>
        </p:txBody>
      </p:sp>
      <p:sp>
        <p:nvSpPr>
          <p:cNvPr id="29" name="TextBox 28">
            <a:extLst>
              <a:ext uri="{FF2B5EF4-FFF2-40B4-BE49-F238E27FC236}">
                <a16:creationId xmlns:a16="http://schemas.microsoft.com/office/drawing/2014/main" id="{F7D4156C-A0DD-4860-A84F-50EF3EA9AAC8}"/>
              </a:ext>
            </a:extLst>
          </p:cNvPr>
          <p:cNvSpPr txBox="1"/>
          <p:nvPr/>
        </p:nvSpPr>
        <p:spPr>
          <a:xfrm>
            <a:off x="10499989" y="4290626"/>
            <a:ext cx="1450525" cy="369332"/>
          </a:xfrm>
          <a:prstGeom prst="rect">
            <a:avLst/>
          </a:prstGeom>
          <a:noFill/>
        </p:spPr>
        <p:txBody>
          <a:bodyPr wrap="none" rtlCol="0">
            <a:spAutoFit/>
          </a:bodyPr>
          <a:lstStyle/>
          <a:p>
            <a:r>
              <a:rPr lang="en-US" dirty="0"/>
              <a:t>True negative</a:t>
            </a:r>
          </a:p>
        </p:txBody>
      </p:sp>
      <p:sp>
        <p:nvSpPr>
          <p:cNvPr id="32" name="TextBox 31">
            <a:extLst>
              <a:ext uri="{FF2B5EF4-FFF2-40B4-BE49-F238E27FC236}">
                <a16:creationId xmlns:a16="http://schemas.microsoft.com/office/drawing/2014/main" id="{4DF601E7-E76F-4354-98B6-D81AD120EC7E}"/>
              </a:ext>
            </a:extLst>
          </p:cNvPr>
          <p:cNvSpPr txBox="1"/>
          <p:nvPr/>
        </p:nvSpPr>
        <p:spPr>
          <a:xfrm>
            <a:off x="8729804" y="4302139"/>
            <a:ext cx="1503489" cy="369332"/>
          </a:xfrm>
          <a:prstGeom prst="rect">
            <a:avLst/>
          </a:prstGeom>
          <a:noFill/>
        </p:spPr>
        <p:txBody>
          <a:bodyPr wrap="none" rtlCol="0">
            <a:spAutoFit/>
          </a:bodyPr>
          <a:lstStyle/>
          <a:p>
            <a:r>
              <a:rPr lang="en-US" dirty="0"/>
              <a:t>False negative</a:t>
            </a:r>
          </a:p>
        </p:txBody>
      </p:sp>
      <p:sp>
        <p:nvSpPr>
          <p:cNvPr id="33" name="TextBox 32">
            <a:extLst>
              <a:ext uri="{FF2B5EF4-FFF2-40B4-BE49-F238E27FC236}">
                <a16:creationId xmlns:a16="http://schemas.microsoft.com/office/drawing/2014/main" id="{67A0D4FA-495B-4044-B258-301D0303540B}"/>
              </a:ext>
            </a:extLst>
          </p:cNvPr>
          <p:cNvSpPr txBox="1"/>
          <p:nvPr/>
        </p:nvSpPr>
        <p:spPr>
          <a:xfrm>
            <a:off x="10491118" y="3480471"/>
            <a:ext cx="1439368" cy="369332"/>
          </a:xfrm>
          <a:prstGeom prst="rect">
            <a:avLst/>
          </a:prstGeom>
          <a:noFill/>
        </p:spPr>
        <p:txBody>
          <a:bodyPr wrap="none" rtlCol="0">
            <a:spAutoFit/>
          </a:bodyPr>
          <a:lstStyle/>
          <a:p>
            <a:r>
              <a:rPr lang="en-US" dirty="0"/>
              <a:t>False positive</a:t>
            </a:r>
          </a:p>
        </p:txBody>
      </p:sp>
    </p:spTree>
    <p:extLst>
      <p:ext uri="{BB962C8B-B14F-4D97-AF65-F5344CB8AC3E}">
        <p14:creationId xmlns:p14="http://schemas.microsoft.com/office/powerpoint/2010/main" val="163574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P spid="32" grpId="0"/>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1EA4E-E7A5-48A5-A6D2-02CDCF17DCC7}"/>
              </a:ext>
            </a:extLst>
          </p:cNvPr>
          <p:cNvSpPr>
            <a:spLocks noGrp="1"/>
          </p:cNvSpPr>
          <p:nvPr>
            <p:ph type="title"/>
          </p:nvPr>
        </p:nvSpPr>
        <p:spPr/>
        <p:txBody>
          <a:bodyPr/>
          <a:lstStyle/>
          <a:p>
            <a:r>
              <a:rPr lang="en-US" dirty="0"/>
              <a:t>Prediction – confusion matrix</a:t>
            </a:r>
          </a:p>
        </p:txBody>
      </p:sp>
      <p:cxnSp>
        <p:nvCxnSpPr>
          <p:cNvPr id="4" name="Straight Connector 3">
            <a:extLst>
              <a:ext uri="{FF2B5EF4-FFF2-40B4-BE49-F238E27FC236}">
                <a16:creationId xmlns:a16="http://schemas.microsoft.com/office/drawing/2014/main" id="{0DE654DF-E47A-48D6-91C5-98DC9B274FDD}"/>
              </a:ext>
            </a:extLst>
          </p:cNvPr>
          <p:cNvCxnSpPr>
            <a:cxnSpLocks/>
          </p:cNvCxnSpPr>
          <p:nvPr/>
        </p:nvCxnSpPr>
        <p:spPr>
          <a:xfrm>
            <a:off x="1218664" y="183327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B65E7F6-1E20-4EA1-ADB1-A850A62E4145}"/>
              </a:ext>
            </a:extLst>
          </p:cNvPr>
          <p:cNvSpPr txBox="1"/>
          <p:nvPr/>
        </p:nvSpPr>
        <p:spPr>
          <a:xfrm rot="16200000">
            <a:off x="-101206" y="3505397"/>
            <a:ext cx="1395703" cy="369332"/>
          </a:xfrm>
          <a:prstGeom prst="rect">
            <a:avLst/>
          </a:prstGeom>
          <a:noFill/>
        </p:spPr>
        <p:txBody>
          <a:bodyPr wrap="none" rtlCol="0">
            <a:spAutoFit/>
          </a:bodyPr>
          <a:lstStyle/>
          <a:p>
            <a:r>
              <a:rPr lang="en-US" b="1" dirty="0"/>
              <a:t>Lake Ice-free</a:t>
            </a:r>
          </a:p>
        </p:txBody>
      </p:sp>
      <p:sp>
        <p:nvSpPr>
          <p:cNvPr id="6" name="TextBox 5">
            <a:extLst>
              <a:ext uri="{FF2B5EF4-FFF2-40B4-BE49-F238E27FC236}">
                <a16:creationId xmlns:a16="http://schemas.microsoft.com/office/drawing/2014/main" id="{ACFFA82A-AEBC-4C68-899D-48E4E5C22B4F}"/>
              </a:ext>
            </a:extLst>
          </p:cNvPr>
          <p:cNvSpPr txBox="1"/>
          <p:nvPr/>
        </p:nvSpPr>
        <p:spPr>
          <a:xfrm>
            <a:off x="781312" y="5868497"/>
            <a:ext cx="301686" cy="369332"/>
          </a:xfrm>
          <a:prstGeom prst="rect">
            <a:avLst/>
          </a:prstGeom>
          <a:noFill/>
        </p:spPr>
        <p:txBody>
          <a:bodyPr wrap="none" rtlCol="0">
            <a:spAutoFit/>
          </a:bodyPr>
          <a:lstStyle/>
          <a:p>
            <a:r>
              <a:rPr lang="en-US" dirty="0"/>
              <a:t>0</a:t>
            </a:r>
          </a:p>
        </p:txBody>
      </p:sp>
      <p:sp>
        <p:nvSpPr>
          <p:cNvPr id="7" name="TextBox 6">
            <a:extLst>
              <a:ext uri="{FF2B5EF4-FFF2-40B4-BE49-F238E27FC236}">
                <a16:creationId xmlns:a16="http://schemas.microsoft.com/office/drawing/2014/main" id="{8FBAF386-9463-4BC0-8FE5-D41AA9F8090C}"/>
              </a:ext>
            </a:extLst>
          </p:cNvPr>
          <p:cNvSpPr txBox="1"/>
          <p:nvPr/>
        </p:nvSpPr>
        <p:spPr>
          <a:xfrm>
            <a:off x="781312" y="1828137"/>
            <a:ext cx="301686" cy="369332"/>
          </a:xfrm>
          <a:prstGeom prst="rect">
            <a:avLst/>
          </a:prstGeom>
          <a:noFill/>
        </p:spPr>
        <p:txBody>
          <a:bodyPr wrap="none" rtlCol="0">
            <a:spAutoFit/>
          </a:bodyPr>
          <a:lstStyle/>
          <a:p>
            <a:r>
              <a:rPr lang="en-US" dirty="0"/>
              <a:t>1</a:t>
            </a:r>
          </a:p>
        </p:txBody>
      </p:sp>
      <p:cxnSp>
        <p:nvCxnSpPr>
          <p:cNvPr id="8" name="Straight Connector 7">
            <a:extLst>
              <a:ext uri="{FF2B5EF4-FFF2-40B4-BE49-F238E27FC236}">
                <a16:creationId xmlns:a16="http://schemas.microsoft.com/office/drawing/2014/main" id="{F7450B21-9CB3-40B7-BE2D-8EFB78A66548}"/>
              </a:ext>
            </a:extLst>
          </p:cNvPr>
          <p:cNvCxnSpPr>
            <a:cxnSpLocks/>
          </p:cNvCxnSpPr>
          <p:nvPr/>
        </p:nvCxnSpPr>
        <p:spPr>
          <a:xfrm flipV="1">
            <a:off x="1205728" y="619169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171EC06A-10DA-4F99-B250-C1EDD5B223E8}"/>
              </a:ext>
            </a:extLst>
          </p:cNvPr>
          <p:cNvGrpSpPr/>
          <p:nvPr/>
        </p:nvGrpSpPr>
        <p:grpSpPr>
          <a:xfrm>
            <a:off x="1160444" y="6191693"/>
            <a:ext cx="4943411" cy="590397"/>
            <a:chOff x="2634739" y="6179735"/>
            <a:chExt cx="6355598" cy="590397"/>
          </a:xfrm>
        </p:grpSpPr>
        <p:sp>
          <p:nvSpPr>
            <p:cNvPr id="10" name="TextBox 9">
              <a:extLst>
                <a:ext uri="{FF2B5EF4-FFF2-40B4-BE49-F238E27FC236}">
                  <a16:creationId xmlns:a16="http://schemas.microsoft.com/office/drawing/2014/main" id="{72E2918A-4CC0-45AE-BC42-19AE3768722E}"/>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1" name="TextBox 10">
              <a:extLst>
                <a:ext uri="{FF2B5EF4-FFF2-40B4-BE49-F238E27FC236}">
                  <a16:creationId xmlns:a16="http://schemas.microsoft.com/office/drawing/2014/main" id="{F2370B9C-EBFA-4D6C-9EB0-94CF5E71C11E}"/>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2" name="TextBox 11">
              <a:extLst>
                <a:ext uri="{FF2B5EF4-FFF2-40B4-BE49-F238E27FC236}">
                  <a16:creationId xmlns:a16="http://schemas.microsoft.com/office/drawing/2014/main" id="{A1BA7F2E-8AB0-4696-AB7A-6902CFE55FD3}"/>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49E4C28B-1F31-44A4-80CB-0A38FAFB2E5B}"/>
              </a:ext>
            </a:extLst>
          </p:cNvPr>
          <p:cNvSpPr/>
          <p:nvPr/>
        </p:nvSpPr>
        <p:spPr>
          <a:xfrm>
            <a:off x="1700309" y="595042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085CB81-4461-47DE-89DC-A71B4C4E692D}"/>
              </a:ext>
            </a:extLst>
          </p:cNvPr>
          <p:cNvSpPr/>
          <p:nvPr/>
        </p:nvSpPr>
        <p:spPr>
          <a:xfrm>
            <a:off x="2057539" y="595042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59C498D-8153-4D5C-9949-DA2301EB47DE}"/>
              </a:ext>
            </a:extLst>
          </p:cNvPr>
          <p:cNvSpPr/>
          <p:nvPr/>
        </p:nvSpPr>
        <p:spPr>
          <a:xfrm>
            <a:off x="2414770" y="586156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F4B260B-310B-41D3-9C89-1A63A0736005}"/>
              </a:ext>
            </a:extLst>
          </p:cNvPr>
          <p:cNvSpPr/>
          <p:nvPr/>
        </p:nvSpPr>
        <p:spPr>
          <a:xfrm>
            <a:off x="3093711" y="542613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4A703F9-5491-4764-A2C7-6383C7188062}"/>
              </a:ext>
            </a:extLst>
          </p:cNvPr>
          <p:cNvSpPr/>
          <p:nvPr/>
        </p:nvSpPr>
        <p:spPr>
          <a:xfrm>
            <a:off x="3508319" y="345860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0D6FC5D-30D7-42E7-8976-5C60E1F03826}"/>
              </a:ext>
            </a:extLst>
          </p:cNvPr>
          <p:cNvSpPr/>
          <p:nvPr/>
        </p:nvSpPr>
        <p:spPr>
          <a:xfrm>
            <a:off x="3442682" y="387797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8E5A895-FADA-48DE-8D45-48701E074603}"/>
              </a:ext>
            </a:extLst>
          </p:cNvPr>
          <p:cNvSpPr/>
          <p:nvPr/>
        </p:nvSpPr>
        <p:spPr>
          <a:xfrm>
            <a:off x="3899920" y="228656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476F62C-D7D4-4113-8C2C-FC1AAEC1113D}"/>
              </a:ext>
            </a:extLst>
          </p:cNvPr>
          <p:cNvSpPr/>
          <p:nvPr/>
        </p:nvSpPr>
        <p:spPr>
          <a:xfrm>
            <a:off x="4614382" y="192371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7D9ED18-9E2E-4747-98FD-72E06E46A4BD}"/>
              </a:ext>
            </a:extLst>
          </p:cNvPr>
          <p:cNvSpPr/>
          <p:nvPr/>
        </p:nvSpPr>
        <p:spPr>
          <a:xfrm>
            <a:off x="5027840" y="192370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2FAB4EC-BCC0-4465-B783-8AA202340609}"/>
              </a:ext>
            </a:extLst>
          </p:cNvPr>
          <p:cNvSpPr/>
          <p:nvPr/>
        </p:nvSpPr>
        <p:spPr>
          <a:xfrm>
            <a:off x="4115605" y="208070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4027225-4AC8-4BBD-88B2-7228A977444D}"/>
              </a:ext>
            </a:extLst>
          </p:cNvPr>
          <p:cNvSpPr/>
          <p:nvPr/>
        </p:nvSpPr>
        <p:spPr>
          <a:xfrm>
            <a:off x="5251129" y="192104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F24941F-A405-4784-BC5B-0ABFCE833D2A}"/>
              </a:ext>
            </a:extLst>
          </p:cNvPr>
          <p:cNvSpPr/>
          <p:nvPr/>
        </p:nvSpPr>
        <p:spPr>
          <a:xfrm>
            <a:off x="5664587" y="192104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F01C3AA9-1537-481A-9F0C-EAD4BC474421}"/>
              </a:ext>
            </a:extLst>
          </p:cNvPr>
          <p:cNvSpPr/>
          <p:nvPr/>
        </p:nvSpPr>
        <p:spPr>
          <a:xfrm>
            <a:off x="1304576" y="194619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AB189017-2A5E-4640-A758-AD3236D83BAF}"/>
              </a:ext>
            </a:extLst>
          </p:cNvPr>
          <p:cNvCxnSpPr/>
          <p:nvPr/>
        </p:nvCxnSpPr>
        <p:spPr>
          <a:xfrm flipH="1">
            <a:off x="1012741" y="3707918"/>
            <a:ext cx="5327851"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F981D9FC-2E53-43A7-AEA7-246DF11236A3}"/>
              </a:ext>
            </a:extLst>
          </p:cNvPr>
          <p:cNvSpPr txBox="1"/>
          <p:nvPr/>
        </p:nvSpPr>
        <p:spPr>
          <a:xfrm>
            <a:off x="5999846" y="3338586"/>
            <a:ext cx="476412" cy="369332"/>
          </a:xfrm>
          <a:prstGeom prst="rect">
            <a:avLst/>
          </a:prstGeom>
          <a:noFill/>
        </p:spPr>
        <p:txBody>
          <a:bodyPr wrap="none" rtlCol="0">
            <a:spAutoFit/>
          </a:bodyPr>
          <a:lstStyle/>
          <a:p>
            <a:r>
              <a:rPr lang="en-US" dirty="0"/>
              <a:t>0.5</a:t>
            </a:r>
          </a:p>
        </p:txBody>
      </p:sp>
      <p:graphicFrame>
        <p:nvGraphicFramePr>
          <p:cNvPr id="3" name="Table 25">
            <a:extLst>
              <a:ext uri="{FF2B5EF4-FFF2-40B4-BE49-F238E27FC236}">
                <a16:creationId xmlns:a16="http://schemas.microsoft.com/office/drawing/2014/main" id="{5AB298FA-651A-48AD-B197-DCF0672C6E79}"/>
              </a:ext>
            </a:extLst>
          </p:cNvPr>
          <p:cNvGraphicFramePr>
            <a:graphicFrameLocks noGrp="1"/>
          </p:cNvGraphicFramePr>
          <p:nvPr>
            <p:extLst>
              <p:ext uri="{D42A27DB-BD31-4B8C-83A1-F6EECF244321}">
                <p14:modId xmlns:p14="http://schemas.microsoft.com/office/powerpoint/2010/main" val="1521068375"/>
              </p:ext>
            </p:extLst>
          </p:nvPr>
        </p:nvGraphicFramePr>
        <p:xfrm>
          <a:off x="6777945" y="2512356"/>
          <a:ext cx="5290125" cy="2391123"/>
        </p:xfrm>
        <a:graphic>
          <a:graphicData uri="http://schemas.openxmlformats.org/drawingml/2006/table">
            <a:tbl>
              <a:tblPr firstRow="1" bandRow="1">
                <a:tableStyleId>{21E4AEA4-8DFA-4A89-87EB-49C32662AFE0}</a:tableStyleId>
              </a:tblPr>
              <a:tblGrid>
                <a:gridCol w="1893782">
                  <a:extLst>
                    <a:ext uri="{9D8B030D-6E8A-4147-A177-3AD203B41FA5}">
                      <a16:colId xmlns:a16="http://schemas.microsoft.com/office/drawing/2014/main" val="1284523991"/>
                    </a:ext>
                  </a:extLst>
                </a:gridCol>
                <a:gridCol w="1632968">
                  <a:extLst>
                    <a:ext uri="{9D8B030D-6E8A-4147-A177-3AD203B41FA5}">
                      <a16:colId xmlns:a16="http://schemas.microsoft.com/office/drawing/2014/main" val="1527467032"/>
                    </a:ext>
                  </a:extLst>
                </a:gridCol>
                <a:gridCol w="1763375">
                  <a:extLst>
                    <a:ext uri="{9D8B030D-6E8A-4147-A177-3AD203B41FA5}">
                      <a16:colId xmlns:a16="http://schemas.microsoft.com/office/drawing/2014/main" val="1057696880"/>
                    </a:ext>
                  </a:extLst>
                </a:gridCol>
              </a:tblGrid>
              <a:tr h="797041">
                <a:tc>
                  <a:txBody>
                    <a:bodyPr/>
                    <a:lstStyle/>
                    <a:p>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dirty="0">
                          <a:solidFill>
                            <a:schemeClr val="tx1"/>
                          </a:solidFill>
                        </a:rPr>
                        <a:t>Actual 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dirty="0">
                          <a:solidFill>
                            <a:schemeClr val="tx1"/>
                          </a:solidFill>
                        </a:rPr>
                        <a:t>Actual Negative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0155419"/>
                  </a:ext>
                </a:extLst>
              </a:tr>
              <a:tr h="797041">
                <a:tc>
                  <a:txBody>
                    <a:bodyPr/>
                    <a:lstStyle/>
                    <a:p>
                      <a:r>
                        <a:rPr lang="en-US" sz="1600" b="1" dirty="0">
                          <a:solidFill>
                            <a:schemeClr val="tx1"/>
                          </a:solidFill>
                        </a:rPr>
                        <a:t>Predicted Positive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4301172"/>
                  </a:ext>
                </a:extLst>
              </a:tr>
              <a:tr h="797041">
                <a:tc>
                  <a:txBody>
                    <a:bodyPr/>
                    <a:lstStyle/>
                    <a:p>
                      <a:r>
                        <a:rPr lang="en-US" sz="1600" b="1" dirty="0">
                          <a:solidFill>
                            <a:schemeClr val="tx1"/>
                          </a:solidFill>
                        </a:rPr>
                        <a:t>Predicted Negative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895797180"/>
                  </a:ext>
                </a:extLst>
              </a:tr>
            </a:tbl>
          </a:graphicData>
        </a:graphic>
      </p:graphicFrame>
    </p:spTree>
    <p:extLst>
      <p:ext uri="{BB962C8B-B14F-4D97-AF65-F5344CB8AC3E}">
        <p14:creationId xmlns:p14="http://schemas.microsoft.com/office/powerpoint/2010/main" val="1801476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1EA4E-E7A5-48A5-A6D2-02CDCF17DCC7}"/>
              </a:ext>
            </a:extLst>
          </p:cNvPr>
          <p:cNvSpPr>
            <a:spLocks noGrp="1"/>
          </p:cNvSpPr>
          <p:nvPr>
            <p:ph type="title"/>
          </p:nvPr>
        </p:nvSpPr>
        <p:spPr/>
        <p:txBody>
          <a:bodyPr/>
          <a:lstStyle/>
          <a:p>
            <a:r>
              <a:rPr lang="en-US" dirty="0"/>
              <a:t>Prediction – confusion matrix</a:t>
            </a:r>
          </a:p>
        </p:txBody>
      </p:sp>
      <p:cxnSp>
        <p:nvCxnSpPr>
          <p:cNvPr id="4" name="Straight Connector 3">
            <a:extLst>
              <a:ext uri="{FF2B5EF4-FFF2-40B4-BE49-F238E27FC236}">
                <a16:creationId xmlns:a16="http://schemas.microsoft.com/office/drawing/2014/main" id="{0DE654DF-E47A-48D6-91C5-98DC9B274FDD}"/>
              </a:ext>
            </a:extLst>
          </p:cNvPr>
          <p:cNvCxnSpPr>
            <a:cxnSpLocks/>
          </p:cNvCxnSpPr>
          <p:nvPr/>
        </p:nvCxnSpPr>
        <p:spPr>
          <a:xfrm>
            <a:off x="1218664" y="183327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B65E7F6-1E20-4EA1-ADB1-A850A62E4145}"/>
              </a:ext>
            </a:extLst>
          </p:cNvPr>
          <p:cNvSpPr txBox="1"/>
          <p:nvPr/>
        </p:nvSpPr>
        <p:spPr>
          <a:xfrm rot="16200000">
            <a:off x="-101206" y="3505397"/>
            <a:ext cx="1395703" cy="369332"/>
          </a:xfrm>
          <a:prstGeom prst="rect">
            <a:avLst/>
          </a:prstGeom>
          <a:noFill/>
        </p:spPr>
        <p:txBody>
          <a:bodyPr wrap="none" rtlCol="0">
            <a:spAutoFit/>
          </a:bodyPr>
          <a:lstStyle/>
          <a:p>
            <a:r>
              <a:rPr lang="en-US" b="1" dirty="0"/>
              <a:t>Lake Ice-free</a:t>
            </a:r>
          </a:p>
        </p:txBody>
      </p:sp>
      <p:sp>
        <p:nvSpPr>
          <p:cNvPr id="6" name="TextBox 5">
            <a:extLst>
              <a:ext uri="{FF2B5EF4-FFF2-40B4-BE49-F238E27FC236}">
                <a16:creationId xmlns:a16="http://schemas.microsoft.com/office/drawing/2014/main" id="{ACFFA82A-AEBC-4C68-899D-48E4E5C22B4F}"/>
              </a:ext>
            </a:extLst>
          </p:cNvPr>
          <p:cNvSpPr txBox="1"/>
          <p:nvPr/>
        </p:nvSpPr>
        <p:spPr>
          <a:xfrm>
            <a:off x="781312" y="5868497"/>
            <a:ext cx="301686" cy="369332"/>
          </a:xfrm>
          <a:prstGeom prst="rect">
            <a:avLst/>
          </a:prstGeom>
          <a:noFill/>
        </p:spPr>
        <p:txBody>
          <a:bodyPr wrap="none" rtlCol="0">
            <a:spAutoFit/>
          </a:bodyPr>
          <a:lstStyle/>
          <a:p>
            <a:r>
              <a:rPr lang="en-US" dirty="0"/>
              <a:t>0</a:t>
            </a:r>
          </a:p>
        </p:txBody>
      </p:sp>
      <p:sp>
        <p:nvSpPr>
          <p:cNvPr id="7" name="TextBox 6">
            <a:extLst>
              <a:ext uri="{FF2B5EF4-FFF2-40B4-BE49-F238E27FC236}">
                <a16:creationId xmlns:a16="http://schemas.microsoft.com/office/drawing/2014/main" id="{8FBAF386-9463-4BC0-8FE5-D41AA9F8090C}"/>
              </a:ext>
            </a:extLst>
          </p:cNvPr>
          <p:cNvSpPr txBox="1"/>
          <p:nvPr/>
        </p:nvSpPr>
        <p:spPr>
          <a:xfrm>
            <a:off x="781312" y="1828137"/>
            <a:ext cx="301686" cy="369332"/>
          </a:xfrm>
          <a:prstGeom prst="rect">
            <a:avLst/>
          </a:prstGeom>
          <a:noFill/>
        </p:spPr>
        <p:txBody>
          <a:bodyPr wrap="none" rtlCol="0">
            <a:spAutoFit/>
          </a:bodyPr>
          <a:lstStyle/>
          <a:p>
            <a:r>
              <a:rPr lang="en-US" dirty="0"/>
              <a:t>1</a:t>
            </a:r>
          </a:p>
        </p:txBody>
      </p:sp>
      <p:cxnSp>
        <p:nvCxnSpPr>
          <p:cNvPr id="8" name="Straight Connector 7">
            <a:extLst>
              <a:ext uri="{FF2B5EF4-FFF2-40B4-BE49-F238E27FC236}">
                <a16:creationId xmlns:a16="http://schemas.microsoft.com/office/drawing/2014/main" id="{F7450B21-9CB3-40B7-BE2D-8EFB78A66548}"/>
              </a:ext>
            </a:extLst>
          </p:cNvPr>
          <p:cNvCxnSpPr>
            <a:cxnSpLocks/>
          </p:cNvCxnSpPr>
          <p:nvPr/>
        </p:nvCxnSpPr>
        <p:spPr>
          <a:xfrm flipV="1">
            <a:off x="1205728" y="619169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171EC06A-10DA-4F99-B250-C1EDD5B223E8}"/>
              </a:ext>
            </a:extLst>
          </p:cNvPr>
          <p:cNvGrpSpPr/>
          <p:nvPr/>
        </p:nvGrpSpPr>
        <p:grpSpPr>
          <a:xfrm>
            <a:off x="1160444" y="6191693"/>
            <a:ext cx="4943411" cy="590397"/>
            <a:chOff x="2634739" y="6179735"/>
            <a:chExt cx="6355598" cy="590397"/>
          </a:xfrm>
        </p:grpSpPr>
        <p:sp>
          <p:nvSpPr>
            <p:cNvPr id="10" name="TextBox 9">
              <a:extLst>
                <a:ext uri="{FF2B5EF4-FFF2-40B4-BE49-F238E27FC236}">
                  <a16:creationId xmlns:a16="http://schemas.microsoft.com/office/drawing/2014/main" id="{72E2918A-4CC0-45AE-BC42-19AE3768722E}"/>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1" name="TextBox 10">
              <a:extLst>
                <a:ext uri="{FF2B5EF4-FFF2-40B4-BE49-F238E27FC236}">
                  <a16:creationId xmlns:a16="http://schemas.microsoft.com/office/drawing/2014/main" id="{F2370B9C-EBFA-4D6C-9EB0-94CF5E71C11E}"/>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2" name="TextBox 11">
              <a:extLst>
                <a:ext uri="{FF2B5EF4-FFF2-40B4-BE49-F238E27FC236}">
                  <a16:creationId xmlns:a16="http://schemas.microsoft.com/office/drawing/2014/main" id="{A1BA7F2E-8AB0-4696-AB7A-6902CFE55FD3}"/>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49E4C28B-1F31-44A4-80CB-0A38FAFB2E5B}"/>
              </a:ext>
            </a:extLst>
          </p:cNvPr>
          <p:cNvSpPr/>
          <p:nvPr/>
        </p:nvSpPr>
        <p:spPr>
          <a:xfrm>
            <a:off x="1700309" y="595042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085CB81-4461-47DE-89DC-A71B4C4E692D}"/>
              </a:ext>
            </a:extLst>
          </p:cNvPr>
          <p:cNvSpPr/>
          <p:nvPr/>
        </p:nvSpPr>
        <p:spPr>
          <a:xfrm>
            <a:off x="2057539" y="595042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59C498D-8153-4D5C-9949-DA2301EB47DE}"/>
              </a:ext>
            </a:extLst>
          </p:cNvPr>
          <p:cNvSpPr/>
          <p:nvPr/>
        </p:nvSpPr>
        <p:spPr>
          <a:xfrm>
            <a:off x="2414770" y="586156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F4B260B-310B-41D3-9C89-1A63A0736005}"/>
              </a:ext>
            </a:extLst>
          </p:cNvPr>
          <p:cNvSpPr/>
          <p:nvPr/>
        </p:nvSpPr>
        <p:spPr>
          <a:xfrm>
            <a:off x="3093711" y="542613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4A703F9-5491-4764-A2C7-6383C7188062}"/>
              </a:ext>
            </a:extLst>
          </p:cNvPr>
          <p:cNvSpPr/>
          <p:nvPr/>
        </p:nvSpPr>
        <p:spPr>
          <a:xfrm>
            <a:off x="3508319" y="345860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0D6FC5D-30D7-42E7-8976-5C60E1F03826}"/>
              </a:ext>
            </a:extLst>
          </p:cNvPr>
          <p:cNvSpPr/>
          <p:nvPr/>
        </p:nvSpPr>
        <p:spPr>
          <a:xfrm>
            <a:off x="3442682" y="387797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8E5A895-FADA-48DE-8D45-48701E074603}"/>
              </a:ext>
            </a:extLst>
          </p:cNvPr>
          <p:cNvSpPr/>
          <p:nvPr/>
        </p:nvSpPr>
        <p:spPr>
          <a:xfrm>
            <a:off x="3899920" y="228656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476F62C-D7D4-4113-8C2C-FC1AAEC1113D}"/>
              </a:ext>
            </a:extLst>
          </p:cNvPr>
          <p:cNvSpPr/>
          <p:nvPr/>
        </p:nvSpPr>
        <p:spPr>
          <a:xfrm>
            <a:off x="4614382" y="192371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7D9ED18-9E2E-4747-98FD-72E06E46A4BD}"/>
              </a:ext>
            </a:extLst>
          </p:cNvPr>
          <p:cNvSpPr/>
          <p:nvPr/>
        </p:nvSpPr>
        <p:spPr>
          <a:xfrm>
            <a:off x="5027840" y="192370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2FAB4EC-BCC0-4465-B783-8AA202340609}"/>
              </a:ext>
            </a:extLst>
          </p:cNvPr>
          <p:cNvSpPr/>
          <p:nvPr/>
        </p:nvSpPr>
        <p:spPr>
          <a:xfrm>
            <a:off x="4115605" y="208070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4027225-4AC8-4BBD-88B2-7228A977444D}"/>
              </a:ext>
            </a:extLst>
          </p:cNvPr>
          <p:cNvSpPr/>
          <p:nvPr/>
        </p:nvSpPr>
        <p:spPr>
          <a:xfrm>
            <a:off x="5251129" y="192104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F24941F-A405-4784-BC5B-0ABFCE833D2A}"/>
              </a:ext>
            </a:extLst>
          </p:cNvPr>
          <p:cNvSpPr/>
          <p:nvPr/>
        </p:nvSpPr>
        <p:spPr>
          <a:xfrm>
            <a:off x="5664587" y="192104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F01C3AA9-1537-481A-9F0C-EAD4BC474421}"/>
              </a:ext>
            </a:extLst>
          </p:cNvPr>
          <p:cNvSpPr/>
          <p:nvPr/>
        </p:nvSpPr>
        <p:spPr>
          <a:xfrm>
            <a:off x="1304576" y="194619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AB189017-2A5E-4640-A758-AD3236D83BAF}"/>
              </a:ext>
            </a:extLst>
          </p:cNvPr>
          <p:cNvCxnSpPr/>
          <p:nvPr/>
        </p:nvCxnSpPr>
        <p:spPr>
          <a:xfrm flipH="1">
            <a:off x="1003111" y="3175355"/>
            <a:ext cx="5327851"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F981D9FC-2E53-43A7-AEA7-246DF11236A3}"/>
              </a:ext>
            </a:extLst>
          </p:cNvPr>
          <p:cNvSpPr txBox="1"/>
          <p:nvPr/>
        </p:nvSpPr>
        <p:spPr>
          <a:xfrm>
            <a:off x="5946835" y="2668574"/>
            <a:ext cx="593432" cy="369332"/>
          </a:xfrm>
          <a:prstGeom prst="rect">
            <a:avLst/>
          </a:prstGeom>
          <a:noFill/>
        </p:spPr>
        <p:txBody>
          <a:bodyPr wrap="none" rtlCol="0">
            <a:spAutoFit/>
          </a:bodyPr>
          <a:lstStyle/>
          <a:p>
            <a:r>
              <a:rPr lang="en-US" dirty="0"/>
              <a:t>0.65</a:t>
            </a:r>
          </a:p>
        </p:txBody>
      </p:sp>
      <p:graphicFrame>
        <p:nvGraphicFramePr>
          <p:cNvPr id="3" name="Table 25">
            <a:extLst>
              <a:ext uri="{FF2B5EF4-FFF2-40B4-BE49-F238E27FC236}">
                <a16:creationId xmlns:a16="http://schemas.microsoft.com/office/drawing/2014/main" id="{5AB298FA-651A-48AD-B197-DCF0672C6E79}"/>
              </a:ext>
            </a:extLst>
          </p:cNvPr>
          <p:cNvGraphicFramePr>
            <a:graphicFrameLocks noGrp="1"/>
          </p:cNvGraphicFramePr>
          <p:nvPr/>
        </p:nvGraphicFramePr>
        <p:xfrm>
          <a:off x="6777945" y="2512356"/>
          <a:ext cx="5290125" cy="2391123"/>
        </p:xfrm>
        <a:graphic>
          <a:graphicData uri="http://schemas.openxmlformats.org/drawingml/2006/table">
            <a:tbl>
              <a:tblPr firstRow="1" bandRow="1">
                <a:tableStyleId>{21E4AEA4-8DFA-4A89-87EB-49C32662AFE0}</a:tableStyleId>
              </a:tblPr>
              <a:tblGrid>
                <a:gridCol w="1893782">
                  <a:extLst>
                    <a:ext uri="{9D8B030D-6E8A-4147-A177-3AD203B41FA5}">
                      <a16:colId xmlns:a16="http://schemas.microsoft.com/office/drawing/2014/main" val="1284523991"/>
                    </a:ext>
                  </a:extLst>
                </a:gridCol>
                <a:gridCol w="1632968">
                  <a:extLst>
                    <a:ext uri="{9D8B030D-6E8A-4147-A177-3AD203B41FA5}">
                      <a16:colId xmlns:a16="http://schemas.microsoft.com/office/drawing/2014/main" val="1527467032"/>
                    </a:ext>
                  </a:extLst>
                </a:gridCol>
                <a:gridCol w="1763375">
                  <a:extLst>
                    <a:ext uri="{9D8B030D-6E8A-4147-A177-3AD203B41FA5}">
                      <a16:colId xmlns:a16="http://schemas.microsoft.com/office/drawing/2014/main" val="1057696880"/>
                    </a:ext>
                  </a:extLst>
                </a:gridCol>
              </a:tblGrid>
              <a:tr h="797041">
                <a:tc>
                  <a:txBody>
                    <a:bodyPr/>
                    <a:lstStyle/>
                    <a:p>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dirty="0">
                          <a:solidFill>
                            <a:schemeClr val="tx1"/>
                          </a:solidFill>
                        </a:rPr>
                        <a:t>Actual 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dirty="0">
                          <a:solidFill>
                            <a:schemeClr val="tx1"/>
                          </a:solidFill>
                        </a:rPr>
                        <a:t>Actual Negative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0155419"/>
                  </a:ext>
                </a:extLst>
              </a:tr>
              <a:tr h="797041">
                <a:tc>
                  <a:txBody>
                    <a:bodyPr/>
                    <a:lstStyle/>
                    <a:p>
                      <a:r>
                        <a:rPr lang="en-US" sz="1600" b="1" dirty="0">
                          <a:solidFill>
                            <a:schemeClr val="tx1"/>
                          </a:solidFill>
                        </a:rPr>
                        <a:t>Predicted Positive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4301172"/>
                  </a:ext>
                </a:extLst>
              </a:tr>
              <a:tr h="797041">
                <a:tc>
                  <a:txBody>
                    <a:bodyPr/>
                    <a:lstStyle/>
                    <a:p>
                      <a:r>
                        <a:rPr lang="en-US" sz="1600" b="1" dirty="0">
                          <a:solidFill>
                            <a:schemeClr val="tx1"/>
                          </a:solidFill>
                        </a:rPr>
                        <a:t>Predicted Negative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895797180"/>
                  </a:ext>
                </a:extLst>
              </a:tr>
            </a:tbl>
          </a:graphicData>
        </a:graphic>
      </p:graphicFrame>
    </p:spTree>
    <p:extLst>
      <p:ext uri="{BB962C8B-B14F-4D97-AF65-F5344CB8AC3E}">
        <p14:creationId xmlns:p14="http://schemas.microsoft.com/office/powerpoint/2010/main" val="306896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5427A-5917-4F09-AB86-25EEF46611DE}"/>
              </a:ext>
            </a:extLst>
          </p:cNvPr>
          <p:cNvSpPr>
            <a:spLocks noGrp="1"/>
          </p:cNvSpPr>
          <p:nvPr>
            <p:ph type="title"/>
          </p:nvPr>
        </p:nvSpPr>
        <p:spPr/>
        <p:txBody>
          <a:bodyPr/>
          <a:lstStyle/>
          <a:p>
            <a:r>
              <a:rPr lang="en-US" dirty="0"/>
              <a:t>Prediction – confusion matrix</a:t>
            </a:r>
          </a:p>
        </p:txBody>
      </p:sp>
      <p:pic>
        <p:nvPicPr>
          <p:cNvPr id="1026" name="Picture 2" descr="Type I and Type II Errors | Learn Statistics">
            <a:extLst>
              <a:ext uri="{FF2B5EF4-FFF2-40B4-BE49-F238E27FC236}">
                <a16:creationId xmlns:a16="http://schemas.microsoft.com/office/drawing/2014/main" id="{5F1F8A78-33BE-42B7-B620-D2927B7EAE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56414" y="1818752"/>
            <a:ext cx="6480080" cy="43290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C442F4D-E635-4137-8F61-8A935389EF3C}"/>
              </a:ext>
            </a:extLst>
          </p:cNvPr>
          <p:cNvSpPr/>
          <p:nvPr/>
        </p:nvSpPr>
        <p:spPr>
          <a:xfrm>
            <a:off x="8745800" y="6488668"/>
            <a:ext cx="3446200" cy="369332"/>
          </a:xfrm>
          <a:prstGeom prst="rect">
            <a:avLst/>
          </a:prstGeom>
        </p:spPr>
        <p:txBody>
          <a:bodyPr wrap="none">
            <a:spAutoFit/>
          </a:bodyPr>
          <a:lstStyle/>
          <a:p>
            <a:r>
              <a:rPr lang="en-US" dirty="0"/>
              <a:t>https://blog.datasciencedojo.com/</a:t>
            </a:r>
          </a:p>
        </p:txBody>
      </p:sp>
    </p:spTree>
    <p:extLst>
      <p:ext uri="{BB962C8B-B14F-4D97-AF65-F5344CB8AC3E}">
        <p14:creationId xmlns:p14="http://schemas.microsoft.com/office/powerpoint/2010/main" val="3685770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437E1-7675-455B-9DC2-1E6FFE909CB7}"/>
              </a:ext>
            </a:extLst>
          </p:cNvPr>
          <p:cNvSpPr>
            <a:spLocks noGrp="1"/>
          </p:cNvSpPr>
          <p:nvPr>
            <p:ph type="title"/>
          </p:nvPr>
        </p:nvSpPr>
        <p:spPr/>
        <p:txBody>
          <a:bodyPr/>
          <a:lstStyle/>
          <a:p>
            <a:r>
              <a:rPr lang="en-US" dirty="0"/>
              <a:t>Optimizing the threshold</a:t>
            </a:r>
          </a:p>
        </p:txBody>
      </p:sp>
      <p:sp>
        <p:nvSpPr>
          <p:cNvPr id="3" name="Content Placeholder 2">
            <a:extLst>
              <a:ext uri="{FF2B5EF4-FFF2-40B4-BE49-F238E27FC236}">
                <a16:creationId xmlns:a16="http://schemas.microsoft.com/office/drawing/2014/main" id="{6227B3CD-8E74-4D73-9299-79BBD3737F1D}"/>
              </a:ext>
            </a:extLst>
          </p:cNvPr>
          <p:cNvSpPr>
            <a:spLocks noGrp="1"/>
          </p:cNvSpPr>
          <p:nvPr>
            <p:ph idx="1"/>
          </p:nvPr>
        </p:nvSpPr>
        <p:spPr/>
        <p:txBody>
          <a:bodyPr/>
          <a:lstStyle/>
          <a:p>
            <a:pPr marL="0" indent="0">
              <a:buNone/>
            </a:pPr>
            <a:r>
              <a:rPr lang="en-US" dirty="0"/>
              <a:t>Many different methods</a:t>
            </a:r>
          </a:p>
          <a:p>
            <a:pPr marL="0" indent="0">
              <a:buNone/>
            </a:pPr>
            <a:endParaRPr lang="en-US" dirty="0"/>
          </a:p>
          <a:p>
            <a:pPr marL="0" indent="0">
              <a:buNone/>
            </a:pPr>
            <a:r>
              <a:rPr lang="en-US" dirty="0"/>
              <a:t>Receiver operator characteristic (ROC) often used to pick threshold</a:t>
            </a:r>
          </a:p>
          <a:p>
            <a:pPr marL="0" indent="0">
              <a:buNone/>
            </a:pPr>
            <a:endParaRPr lang="en-US" dirty="0"/>
          </a:p>
          <a:p>
            <a:pPr marL="0" indent="0">
              <a:buNone/>
            </a:pPr>
            <a:r>
              <a:rPr lang="en-US" dirty="0"/>
              <a:t>Area under the curve (AUC) of ROC used to compare models</a:t>
            </a:r>
          </a:p>
        </p:txBody>
      </p:sp>
    </p:spTree>
    <p:extLst>
      <p:ext uri="{BB962C8B-B14F-4D97-AF65-F5344CB8AC3E}">
        <p14:creationId xmlns:p14="http://schemas.microsoft.com/office/powerpoint/2010/main" val="38156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133E-40BD-4334-9694-F0F4F662E1EB}"/>
              </a:ext>
            </a:extLst>
          </p:cNvPr>
          <p:cNvSpPr>
            <a:spLocks noGrp="1"/>
          </p:cNvSpPr>
          <p:nvPr>
            <p:ph type="title"/>
          </p:nvPr>
        </p:nvSpPr>
        <p:spPr/>
        <p:txBody>
          <a:bodyPr/>
          <a:lstStyle/>
          <a:p>
            <a:r>
              <a:rPr lang="en-US" dirty="0"/>
              <a:t>Optimizing the threshold - ROC</a:t>
            </a:r>
          </a:p>
        </p:txBody>
      </p:sp>
      <p:cxnSp>
        <p:nvCxnSpPr>
          <p:cNvPr id="4" name="Straight Connector 3">
            <a:extLst>
              <a:ext uri="{FF2B5EF4-FFF2-40B4-BE49-F238E27FC236}">
                <a16:creationId xmlns:a16="http://schemas.microsoft.com/office/drawing/2014/main" id="{4BB6822D-0FCC-47AA-912F-F6DC774F0D6B}"/>
              </a:ext>
            </a:extLst>
          </p:cNvPr>
          <p:cNvCxnSpPr>
            <a:cxnSpLocks/>
          </p:cNvCxnSpPr>
          <p:nvPr/>
        </p:nvCxnSpPr>
        <p:spPr>
          <a:xfrm>
            <a:off x="3951815" y="1853371"/>
            <a:ext cx="0" cy="3835905"/>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C548C134-974B-4532-8858-12302B2C3872}"/>
              </a:ext>
            </a:extLst>
          </p:cNvPr>
          <p:cNvCxnSpPr>
            <a:cxnSpLocks/>
          </p:cNvCxnSpPr>
          <p:nvPr/>
        </p:nvCxnSpPr>
        <p:spPr>
          <a:xfrm flipV="1">
            <a:off x="3951815" y="5689277"/>
            <a:ext cx="4288371"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D88C436-78A8-49F3-994B-99171BA0BFAB}"/>
              </a:ext>
            </a:extLst>
          </p:cNvPr>
          <p:cNvSpPr txBox="1"/>
          <p:nvPr/>
        </p:nvSpPr>
        <p:spPr>
          <a:xfrm>
            <a:off x="5120925" y="5851959"/>
            <a:ext cx="1950149" cy="646331"/>
          </a:xfrm>
          <a:prstGeom prst="rect">
            <a:avLst/>
          </a:prstGeom>
          <a:noFill/>
        </p:spPr>
        <p:txBody>
          <a:bodyPr wrap="none" rtlCol="0">
            <a:spAutoFit/>
          </a:bodyPr>
          <a:lstStyle/>
          <a:p>
            <a:pPr algn="ctr"/>
            <a:r>
              <a:rPr lang="en-US" b="1" dirty="0"/>
              <a:t>False Positive Rate</a:t>
            </a:r>
          </a:p>
          <a:p>
            <a:pPr algn="ctr"/>
            <a:r>
              <a:rPr lang="en-US" b="1" dirty="0"/>
              <a:t>(1 – specificity)</a:t>
            </a:r>
          </a:p>
        </p:txBody>
      </p:sp>
      <p:sp>
        <p:nvSpPr>
          <p:cNvPr id="8" name="TextBox 7">
            <a:extLst>
              <a:ext uri="{FF2B5EF4-FFF2-40B4-BE49-F238E27FC236}">
                <a16:creationId xmlns:a16="http://schemas.microsoft.com/office/drawing/2014/main" id="{0F1EEE6B-3998-4657-A4C3-A24326EAB8CA}"/>
              </a:ext>
            </a:extLst>
          </p:cNvPr>
          <p:cNvSpPr txBox="1"/>
          <p:nvPr/>
        </p:nvSpPr>
        <p:spPr>
          <a:xfrm>
            <a:off x="1761263" y="3180379"/>
            <a:ext cx="1896481" cy="646331"/>
          </a:xfrm>
          <a:prstGeom prst="rect">
            <a:avLst/>
          </a:prstGeom>
          <a:noFill/>
        </p:spPr>
        <p:txBody>
          <a:bodyPr wrap="none" rtlCol="0">
            <a:spAutoFit/>
          </a:bodyPr>
          <a:lstStyle/>
          <a:p>
            <a:pPr algn="ctr"/>
            <a:r>
              <a:rPr lang="en-US" b="1" dirty="0"/>
              <a:t>True Positive Rate</a:t>
            </a:r>
          </a:p>
          <a:p>
            <a:pPr algn="ctr"/>
            <a:r>
              <a:rPr lang="en-US" b="1" dirty="0"/>
              <a:t>(Sensitivity)</a:t>
            </a:r>
          </a:p>
        </p:txBody>
      </p:sp>
      <p:cxnSp>
        <p:nvCxnSpPr>
          <p:cNvPr id="10" name="Straight Connector 9">
            <a:extLst>
              <a:ext uri="{FF2B5EF4-FFF2-40B4-BE49-F238E27FC236}">
                <a16:creationId xmlns:a16="http://schemas.microsoft.com/office/drawing/2014/main" id="{923CC04E-1E50-490D-8617-C38D4AE31DEA}"/>
              </a:ext>
            </a:extLst>
          </p:cNvPr>
          <p:cNvCxnSpPr/>
          <p:nvPr/>
        </p:nvCxnSpPr>
        <p:spPr>
          <a:xfrm flipV="1">
            <a:off x="3951815" y="1853371"/>
            <a:ext cx="3835905" cy="38359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0F2A3B5-84A9-49A2-9C3E-839F6CDA6E67}"/>
              </a:ext>
            </a:extLst>
          </p:cNvPr>
          <p:cNvSpPr txBox="1"/>
          <p:nvPr/>
        </p:nvSpPr>
        <p:spPr>
          <a:xfrm>
            <a:off x="7898004" y="1668705"/>
            <a:ext cx="1486304" cy="369332"/>
          </a:xfrm>
          <a:prstGeom prst="rect">
            <a:avLst/>
          </a:prstGeom>
          <a:noFill/>
        </p:spPr>
        <p:txBody>
          <a:bodyPr wrap="none" rtlCol="0">
            <a:spAutoFit/>
          </a:bodyPr>
          <a:lstStyle/>
          <a:p>
            <a:r>
              <a:rPr lang="en-US" dirty="0"/>
              <a:t>50/50 chance</a:t>
            </a:r>
          </a:p>
        </p:txBody>
      </p:sp>
    </p:spTree>
    <p:extLst>
      <p:ext uri="{BB962C8B-B14F-4D97-AF65-F5344CB8AC3E}">
        <p14:creationId xmlns:p14="http://schemas.microsoft.com/office/powerpoint/2010/main" val="219141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99266-7CD0-44DE-9966-5205E009E3C6}"/>
              </a:ext>
            </a:extLst>
          </p:cNvPr>
          <p:cNvSpPr>
            <a:spLocks noGrp="1"/>
          </p:cNvSpPr>
          <p:nvPr>
            <p:ph type="title"/>
          </p:nvPr>
        </p:nvSpPr>
        <p:spPr/>
        <p:txBody>
          <a:bodyPr/>
          <a:lstStyle/>
          <a:p>
            <a:r>
              <a:rPr lang="en-US" dirty="0"/>
              <a:t>Optimizing the threshold - ROC</a:t>
            </a:r>
          </a:p>
        </p:txBody>
      </p:sp>
      <p:graphicFrame>
        <p:nvGraphicFramePr>
          <p:cNvPr id="4" name="Table 25">
            <a:extLst>
              <a:ext uri="{FF2B5EF4-FFF2-40B4-BE49-F238E27FC236}">
                <a16:creationId xmlns:a16="http://schemas.microsoft.com/office/drawing/2014/main" id="{A565E931-3724-434A-ACBD-50FD1FAC404D}"/>
              </a:ext>
            </a:extLst>
          </p:cNvPr>
          <p:cNvGraphicFramePr>
            <a:graphicFrameLocks noGrp="1"/>
          </p:cNvGraphicFramePr>
          <p:nvPr>
            <p:extLst>
              <p:ext uri="{D42A27DB-BD31-4B8C-83A1-F6EECF244321}">
                <p14:modId xmlns:p14="http://schemas.microsoft.com/office/powerpoint/2010/main" val="418376251"/>
              </p:ext>
            </p:extLst>
          </p:nvPr>
        </p:nvGraphicFramePr>
        <p:xfrm>
          <a:off x="477628" y="2602791"/>
          <a:ext cx="5290125" cy="2391123"/>
        </p:xfrm>
        <a:graphic>
          <a:graphicData uri="http://schemas.openxmlformats.org/drawingml/2006/table">
            <a:tbl>
              <a:tblPr firstRow="1" bandRow="1">
                <a:tableStyleId>{21E4AEA4-8DFA-4A89-87EB-49C32662AFE0}</a:tableStyleId>
              </a:tblPr>
              <a:tblGrid>
                <a:gridCol w="1893782">
                  <a:extLst>
                    <a:ext uri="{9D8B030D-6E8A-4147-A177-3AD203B41FA5}">
                      <a16:colId xmlns:a16="http://schemas.microsoft.com/office/drawing/2014/main" val="1284523991"/>
                    </a:ext>
                  </a:extLst>
                </a:gridCol>
                <a:gridCol w="1632968">
                  <a:extLst>
                    <a:ext uri="{9D8B030D-6E8A-4147-A177-3AD203B41FA5}">
                      <a16:colId xmlns:a16="http://schemas.microsoft.com/office/drawing/2014/main" val="1527467032"/>
                    </a:ext>
                  </a:extLst>
                </a:gridCol>
                <a:gridCol w="1763375">
                  <a:extLst>
                    <a:ext uri="{9D8B030D-6E8A-4147-A177-3AD203B41FA5}">
                      <a16:colId xmlns:a16="http://schemas.microsoft.com/office/drawing/2014/main" val="1057696880"/>
                    </a:ext>
                  </a:extLst>
                </a:gridCol>
              </a:tblGrid>
              <a:tr h="797041">
                <a:tc>
                  <a:txBody>
                    <a:bodyPr/>
                    <a:lstStyle/>
                    <a:p>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dirty="0">
                          <a:solidFill>
                            <a:schemeClr val="tx1"/>
                          </a:solidFill>
                        </a:rPr>
                        <a:t>Actual 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dirty="0">
                          <a:solidFill>
                            <a:schemeClr val="tx1"/>
                          </a:solidFill>
                        </a:rPr>
                        <a:t>Actual Negative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0155419"/>
                  </a:ext>
                </a:extLst>
              </a:tr>
              <a:tr h="797041">
                <a:tc>
                  <a:txBody>
                    <a:bodyPr/>
                    <a:lstStyle/>
                    <a:p>
                      <a:r>
                        <a:rPr lang="en-US" sz="1600" b="1" dirty="0">
                          <a:solidFill>
                            <a:schemeClr val="tx1"/>
                          </a:solidFill>
                        </a:rPr>
                        <a:t>Predicted Positive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4301172"/>
                  </a:ext>
                </a:extLst>
              </a:tr>
              <a:tr h="797041">
                <a:tc>
                  <a:txBody>
                    <a:bodyPr/>
                    <a:lstStyle/>
                    <a:p>
                      <a:r>
                        <a:rPr lang="en-US" sz="1600" b="1" dirty="0">
                          <a:solidFill>
                            <a:schemeClr val="tx1"/>
                          </a:solidFill>
                        </a:rPr>
                        <a:t>Predicted Negative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US" sz="16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895797180"/>
                  </a:ext>
                </a:extLst>
              </a:tr>
            </a:tbl>
          </a:graphicData>
        </a:graphic>
      </p:graphicFrame>
      <p:sp>
        <p:nvSpPr>
          <p:cNvPr id="5" name="TextBox 4">
            <a:extLst>
              <a:ext uri="{FF2B5EF4-FFF2-40B4-BE49-F238E27FC236}">
                <a16:creationId xmlns:a16="http://schemas.microsoft.com/office/drawing/2014/main" id="{4134BE68-548F-44C3-A025-25B398B2815C}"/>
              </a:ext>
            </a:extLst>
          </p:cNvPr>
          <p:cNvSpPr txBox="1"/>
          <p:nvPr/>
        </p:nvSpPr>
        <p:spPr>
          <a:xfrm>
            <a:off x="2429487" y="3570906"/>
            <a:ext cx="1386405" cy="369332"/>
          </a:xfrm>
          <a:prstGeom prst="rect">
            <a:avLst/>
          </a:prstGeom>
          <a:noFill/>
        </p:spPr>
        <p:txBody>
          <a:bodyPr wrap="none" rtlCol="0">
            <a:spAutoFit/>
          </a:bodyPr>
          <a:lstStyle/>
          <a:p>
            <a:r>
              <a:rPr lang="en-US" dirty="0"/>
              <a:t>True positive</a:t>
            </a:r>
          </a:p>
        </p:txBody>
      </p:sp>
      <p:sp>
        <p:nvSpPr>
          <p:cNvPr id="6" name="TextBox 5">
            <a:extLst>
              <a:ext uri="{FF2B5EF4-FFF2-40B4-BE49-F238E27FC236}">
                <a16:creationId xmlns:a16="http://schemas.microsoft.com/office/drawing/2014/main" id="{7978FC6C-A680-4BB1-AF5B-9A635FF8EF3C}"/>
              </a:ext>
            </a:extLst>
          </p:cNvPr>
          <p:cNvSpPr txBox="1"/>
          <p:nvPr/>
        </p:nvSpPr>
        <p:spPr>
          <a:xfrm>
            <a:off x="4199672" y="4381061"/>
            <a:ext cx="1450525" cy="369332"/>
          </a:xfrm>
          <a:prstGeom prst="rect">
            <a:avLst/>
          </a:prstGeom>
          <a:noFill/>
        </p:spPr>
        <p:txBody>
          <a:bodyPr wrap="none" rtlCol="0">
            <a:spAutoFit/>
          </a:bodyPr>
          <a:lstStyle/>
          <a:p>
            <a:r>
              <a:rPr lang="en-US" dirty="0"/>
              <a:t>True negative</a:t>
            </a:r>
          </a:p>
        </p:txBody>
      </p:sp>
      <p:sp>
        <p:nvSpPr>
          <p:cNvPr id="7" name="TextBox 6">
            <a:extLst>
              <a:ext uri="{FF2B5EF4-FFF2-40B4-BE49-F238E27FC236}">
                <a16:creationId xmlns:a16="http://schemas.microsoft.com/office/drawing/2014/main" id="{1BD89CAC-28C9-4485-92F5-07800003CAE4}"/>
              </a:ext>
            </a:extLst>
          </p:cNvPr>
          <p:cNvSpPr txBox="1"/>
          <p:nvPr/>
        </p:nvSpPr>
        <p:spPr>
          <a:xfrm>
            <a:off x="2429487" y="4392574"/>
            <a:ext cx="1503489" cy="369332"/>
          </a:xfrm>
          <a:prstGeom prst="rect">
            <a:avLst/>
          </a:prstGeom>
          <a:noFill/>
        </p:spPr>
        <p:txBody>
          <a:bodyPr wrap="none" rtlCol="0">
            <a:spAutoFit/>
          </a:bodyPr>
          <a:lstStyle/>
          <a:p>
            <a:r>
              <a:rPr lang="en-US" dirty="0"/>
              <a:t>False negative</a:t>
            </a:r>
          </a:p>
        </p:txBody>
      </p:sp>
      <p:sp>
        <p:nvSpPr>
          <p:cNvPr id="8" name="TextBox 7">
            <a:extLst>
              <a:ext uri="{FF2B5EF4-FFF2-40B4-BE49-F238E27FC236}">
                <a16:creationId xmlns:a16="http://schemas.microsoft.com/office/drawing/2014/main" id="{50DBB10A-9BE4-489E-8F4D-6EF1F4D10B3E}"/>
              </a:ext>
            </a:extLst>
          </p:cNvPr>
          <p:cNvSpPr txBox="1"/>
          <p:nvPr/>
        </p:nvSpPr>
        <p:spPr>
          <a:xfrm>
            <a:off x="4190801" y="3570906"/>
            <a:ext cx="1439368" cy="369332"/>
          </a:xfrm>
          <a:prstGeom prst="rect">
            <a:avLst/>
          </a:prstGeom>
          <a:noFill/>
        </p:spPr>
        <p:txBody>
          <a:bodyPr wrap="none" rtlCol="0">
            <a:spAutoFit/>
          </a:bodyPr>
          <a:lstStyle/>
          <a:p>
            <a:r>
              <a:rPr lang="en-US" dirty="0"/>
              <a:t>False positive</a:t>
            </a:r>
          </a:p>
        </p:txBody>
      </p:sp>
      <p:sp>
        <p:nvSpPr>
          <p:cNvPr id="9" name="TextBox 8">
            <a:extLst>
              <a:ext uri="{FF2B5EF4-FFF2-40B4-BE49-F238E27FC236}">
                <a16:creationId xmlns:a16="http://schemas.microsoft.com/office/drawing/2014/main" id="{AD9D82E6-75CB-4ACC-9288-FA9777697424}"/>
              </a:ext>
            </a:extLst>
          </p:cNvPr>
          <p:cNvSpPr txBox="1"/>
          <p:nvPr/>
        </p:nvSpPr>
        <p:spPr>
          <a:xfrm>
            <a:off x="6692202" y="2602791"/>
            <a:ext cx="2034275" cy="369332"/>
          </a:xfrm>
          <a:prstGeom prst="rect">
            <a:avLst/>
          </a:prstGeom>
          <a:noFill/>
        </p:spPr>
        <p:txBody>
          <a:bodyPr wrap="none" rtlCol="0">
            <a:spAutoFit/>
          </a:bodyPr>
          <a:lstStyle/>
          <a:p>
            <a:r>
              <a:rPr lang="en-US" dirty="0"/>
              <a:t>True positive rate = </a:t>
            </a:r>
          </a:p>
        </p:txBody>
      </p:sp>
      <p:sp>
        <p:nvSpPr>
          <p:cNvPr id="10" name="TextBox 9">
            <a:extLst>
              <a:ext uri="{FF2B5EF4-FFF2-40B4-BE49-F238E27FC236}">
                <a16:creationId xmlns:a16="http://schemas.microsoft.com/office/drawing/2014/main" id="{E6266C0D-5AA5-4C19-8F5B-D775BA1586F3}"/>
              </a:ext>
            </a:extLst>
          </p:cNvPr>
          <p:cNvSpPr txBox="1"/>
          <p:nvPr/>
        </p:nvSpPr>
        <p:spPr>
          <a:xfrm>
            <a:off x="9230427" y="2418125"/>
            <a:ext cx="1476173" cy="369332"/>
          </a:xfrm>
          <a:prstGeom prst="rect">
            <a:avLst/>
          </a:prstGeom>
          <a:noFill/>
        </p:spPr>
        <p:txBody>
          <a:bodyPr wrap="none" rtlCol="0">
            <a:spAutoFit/>
          </a:bodyPr>
          <a:lstStyle/>
          <a:p>
            <a:r>
              <a:rPr lang="en-US" dirty="0"/>
              <a:t>True positives</a:t>
            </a:r>
          </a:p>
        </p:txBody>
      </p:sp>
      <p:sp>
        <p:nvSpPr>
          <p:cNvPr id="11" name="TextBox 10">
            <a:extLst>
              <a:ext uri="{FF2B5EF4-FFF2-40B4-BE49-F238E27FC236}">
                <a16:creationId xmlns:a16="http://schemas.microsoft.com/office/drawing/2014/main" id="{00BD67B7-A699-40C6-BE32-2D6EB5FB774C}"/>
              </a:ext>
            </a:extLst>
          </p:cNvPr>
          <p:cNvSpPr txBox="1"/>
          <p:nvPr/>
        </p:nvSpPr>
        <p:spPr>
          <a:xfrm>
            <a:off x="9141523" y="2787457"/>
            <a:ext cx="1653979" cy="369332"/>
          </a:xfrm>
          <a:prstGeom prst="rect">
            <a:avLst/>
          </a:prstGeom>
          <a:noFill/>
        </p:spPr>
        <p:txBody>
          <a:bodyPr wrap="none" rtlCol="0">
            <a:spAutoFit/>
          </a:bodyPr>
          <a:lstStyle/>
          <a:p>
            <a:r>
              <a:rPr lang="en-US" dirty="0"/>
              <a:t>Actual positives</a:t>
            </a:r>
          </a:p>
        </p:txBody>
      </p:sp>
      <p:cxnSp>
        <p:nvCxnSpPr>
          <p:cNvPr id="14" name="Straight Connector 13">
            <a:extLst>
              <a:ext uri="{FF2B5EF4-FFF2-40B4-BE49-F238E27FC236}">
                <a16:creationId xmlns:a16="http://schemas.microsoft.com/office/drawing/2014/main" id="{03AF74C9-A5BD-4BA7-8554-3DDC00C368E3}"/>
              </a:ext>
            </a:extLst>
          </p:cNvPr>
          <p:cNvCxnSpPr/>
          <p:nvPr/>
        </p:nvCxnSpPr>
        <p:spPr>
          <a:xfrm>
            <a:off x="8802357" y="2787457"/>
            <a:ext cx="2219848" cy="0"/>
          </a:xfrm>
          <a:prstGeom prst="line">
            <a:avLst/>
          </a:prstGeom>
          <a:ln w="28575"/>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D1711B2E-6A65-4DC4-ACAC-792B3701B6AE}"/>
              </a:ext>
            </a:extLst>
          </p:cNvPr>
          <p:cNvSpPr txBox="1"/>
          <p:nvPr/>
        </p:nvSpPr>
        <p:spPr>
          <a:xfrm>
            <a:off x="6692202" y="3699560"/>
            <a:ext cx="2034275" cy="369332"/>
          </a:xfrm>
          <a:prstGeom prst="rect">
            <a:avLst/>
          </a:prstGeom>
          <a:noFill/>
        </p:spPr>
        <p:txBody>
          <a:bodyPr wrap="none" rtlCol="0">
            <a:spAutoFit/>
          </a:bodyPr>
          <a:lstStyle/>
          <a:p>
            <a:r>
              <a:rPr lang="en-US" dirty="0"/>
              <a:t>True positive rate = </a:t>
            </a:r>
          </a:p>
        </p:txBody>
      </p:sp>
      <p:sp>
        <p:nvSpPr>
          <p:cNvPr id="16" name="TextBox 15">
            <a:extLst>
              <a:ext uri="{FF2B5EF4-FFF2-40B4-BE49-F238E27FC236}">
                <a16:creationId xmlns:a16="http://schemas.microsoft.com/office/drawing/2014/main" id="{159B1B3A-5703-4189-89ED-B8CEC9A86765}"/>
              </a:ext>
            </a:extLst>
          </p:cNvPr>
          <p:cNvSpPr txBox="1"/>
          <p:nvPr/>
        </p:nvSpPr>
        <p:spPr>
          <a:xfrm>
            <a:off x="9230427" y="3514894"/>
            <a:ext cx="1476173" cy="369332"/>
          </a:xfrm>
          <a:prstGeom prst="rect">
            <a:avLst/>
          </a:prstGeom>
          <a:noFill/>
        </p:spPr>
        <p:txBody>
          <a:bodyPr wrap="none" rtlCol="0">
            <a:spAutoFit/>
          </a:bodyPr>
          <a:lstStyle/>
          <a:p>
            <a:r>
              <a:rPr lang="en-US" dirty="0"/>
              <a:t>True positives</a:t>
            </a:r>
          </a:p>
        </p:txBody>
      </p:sp>
      <p:sp>
        <p:nvSpPr>
          <p:cNvPr id="17" name="TextBox 16">
            <a:extLst>
              <a:ext uri="{FF2B5EF4-FFF2-40B4-BE49-F238E27FC236}">
                <a16:creationId xmlns:a16="http://schemas.microsoft.com/office/drawing/2014/main" id="{CC760946-9C67-4FFE-BE75-4FAB5DC6E3F7}"/>
              </a:ext>
            </a:extLst>
          </p:cNvPr>
          <p:cNvSpPr txBox="1"/>
          <p:nvPr/>
        </p:nvSpPr>
        <p:spPr>
          <a:xfrm>
            <a:off x="8505291" y="3910094"/>
            <a:ext cx="3105978" cy="369332"/>
          </a:xfrm>
          <a:prstGeom prst="rect">
            <a:avLst/>
          </a:prstGeom>
          <a:noFill/>
        </p:spPr>
        <p:txBody>
          <a:bodyPr wrap="none" rtlCol="0">
            <a:spAutoFit/>
          </a:bodyPr>
          <a:lstStyle/>
          <a:p>
            <a:r>
              <a:rPr lang="en-US" dirty="0"/>
              <a:t>True positives + False negatives</a:t>
            </a:r>
          </a:p>
        </p:txBody>
      </p:sp>
      <p:cxnSp>
        <p:nvCxnSpPr>
          <p:cNvPr id="18" name="Straight Connector 17">
            <a:extLst>
              <a:ext uri="{FF2B5EF4-FFF2-40B4-BE49-F238E27FC236}">
                <a16:creationId xmlns:a16="http://schemas.microsoft.com/office/drawing/2014/main" id="{09011CD4-77E0-41D1-BAD1-BCCAC6E93D46}"/>
              </a:ext>
            </a:extLst>
          </p:cNvPr>
          <p:cNvCxnSpPr/>
          <p:nvPr/>
        </p:nvCxnSpPr>
        <p:spPr>
          <a:xfrm>
            <a:off x="8802357" y="3884226"/>
            <a:ext cx="2219848" cy="0"/>
          </a:xfrm>
          <a:prstGeom prst="line">
            <a:avLst/>
          </a:prstGeom>
          <a:ln w="28575"/>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560351DF-003B-4151-B984-8BF034BD6901}"/>
              </a:ext>
            </a:extLst>
          </p:cNvPr>
          <p:cNvSpPr txBox="1"/>
          <p:nvPr/>
        </p:nvSpPr>
        <p:spPr>
          <a:xfrm>
            <a:off x="8363638" y="5061863"/>
            <a:ext cx="1725152" cy="523220"/>
          </a:xfrm>
          <a:prstGeom prst="rect">
            <a:avLst/>
          </a:prstGeom>
          <a:noFill/>
        </p:spPr>
        <p:txBody>
          <a:bodyPr wrap="none" rtlCol="0">
            <a:spAutoFit/>
          </a:bodyPr>
          <a:lstStyle/>
          <a:p>
            <a:r>
              <a:rPr lang="en-US" sz="2800" b="1" dirty="0"/>
              <a:t>Sensitivity</a:t>
            </a:r>
          </a:p>
        </p:txBody>
      </p:sp>
    </p:spTree>
    <p:extLst>
      <p:ext uri="{BB962C8B-B14F-4D97-AF65-F5344CB8AC3E}">
        <p14:creationId xmlns:p14="http://schemas.microsoft.com/office/powerpoint/2010/main" val="33036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16" grpId="0"/>
      <p:bldP spid="17" grpId="0"/>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99266-7CD0-44DE-9966-5205E009E3C6}"/>
              </a:ext>
            </a:extLst>
          </p:cNvPr>
          <p:cNvSpPr>
            <a:spLocks noGrp="1"/>
          </p:cNvSpPr>
          <p:nvPr>
            <p:ph type="title"/>
          </p:nvPr>
        </p:nvSpPr>
        <p:spPr/>
        <p:txBody>
          <a:bodyPr/>
          <a:lstStyle/>
          <a:p>
            <a:r>
              <a:rPr lang="en-US" dirty="0"/>
              <a:t>Optimizing the threshold - ROC</a:t>
            </a:r>
          </a:p>
        </p:txBody>
      </p:sp>
      <p:graphicFrame>
        <p:nvGraphicFramePr>
          <p:cNvPr id="4" name="Table 25">
            <a:extLst>
              <a:ext uri="{FF2B5EF4-FFF2-40B4-BE49-F238E27FC236}">
                <a16:creationId xmlns:a16="http://schemas.microsoft.com/office/drawing/2014/main" id="{A565E931-3724-434A-ACBD-50FD1FAC404D}"/>
              </a:ext>
            </a:extLst>
          </p:cNvPr>
          <p:cNvGraphicFramePr>
            <a:graphicFrameLocks noGrp="1"/>
          </p:cNvGraphicFramePr>
          <p:nvPr/>
        </p:nvGraphicFramePr>
        <p:xfrm>
          <a:off x="477628" y="2602791"/>
          <a:ext cx="5290125" cy="2391123"/>
        </p:xfrm>
        <a:graphic>
          <a:graphicData uri="http://schemas.openxmlformats.org/drawingml/2006/table">
            <a:tbl>
              <a:tblPr firstRow="1" bandRow="1">
                <a:tableStyleId>{21E4AEA4-8DFA-4A89-87EB-49C32662AFE0}</a:tableStyleId>
              </a:tblPr>
              <a:tblGrid>
                <a:gridCol w="1893782">
                  <a:extLst>
                    <a:ext uri="{9D8B030D-6E8A-4147-A177-3AD203B41FA5}">
                      <a16:colId xmlns:a16="http://schemas.microsoft.com/office/drawing/2014/main" val="1284523991"/>
                    </a:ext>
                  </a:extLst>
                </a:gridCol>
                <a:gridCol w="1632968">
                  <a:extLst>
                    <a:ext uri="{9D8B030D-6E8A-4147-A177-3AD203B41FA5}">
                      <a16:colId xmlns:a16="http://schemas.microsoft.com/office/drawing/2014/main" val="1527467032"/>
                    </a:ext>
                  </a:extLst>
                </a:gridCol>
                <a:gridCol w="1763375">
                  <a:extLst>
                    <a:ext uri="{9D8B030D-6E8A-4147-A177-3AD203B41FA5}">
                      <a16:colId xmlns:a16="http://schemas.microsoft.com/office/drawing/2014/main" val="1057696880"/>
                    </a:ext>
                  </a:extLst>
                </a:gridCol>
              </a:tblGrid>
              <a:tr h="797041">
                <a:tc>
                  <a:txBody>
                    <a:bodyPr/>
                    <a:lstStyle/>
                    <a:p>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dirty="0">
                          <a:solidFill>
                            <a:schemeClr val="tx1"/>
                          </a:solidFill>
                        </a:rPr>
                        <a:t>Actual 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dirty="0">
                          <a:solidFill>
                            <a:schemeClr val="tx1"/>
                          </a:solidFill>
                        </a:rPr>
                        <a:t>Actual Negative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0155419"/>
                  </a:ext>
                </a:extLst>
              </a:tr>
              <a:tr h="797041">
                <a:tc>
                  <a:txBody>
                    <a:bodyPr/>
                    <a:lstStyle/>
                    <a:p>
                      <a:r>
                        <a:rPr lang="en-US" sz="1600" b="1" dirty="0">
                          <a:solidFill>
                            <a:schemeClr val="tx1"/>
                          </a:solidFill>
                        </a:rPr>
                        <a:t>Predicted Positive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4301172"/>
                  </a:ext>
                </a:extLst>
              </a:tr>
              <a:tr h="797041">
                <a:tc>
                  <a:txBody>
                    <a:bodyPr/>
                    <a:lstStyle/>
                    <a:p>
                      <a:r>
                        <a:rPr lang="en-US" sz="1600" b="1" dirty="0">
                          <a:solidFill>
                            <a:schemeClr val="tx1"/>
                          </a:solidFill>
                        </a:rPr>
                        <a:t>Predicted Negative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US" sz="16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895797180"/>
                  </a:ext>
                </a:extLst>
              </a:tr>
            </a:tbl>
          </a:graphicData>
        </a:graphic>
      </p:graphicFrame>
      <p:sp>
        <p:nvSpPr>
          <p:cNvPr id="5" name="TextBox 4">
            <a:extLst>
              <a:ext uri="{FF2B5EF4-FFF2-40B4-BE49-F238E27FC236}">
                <a16:creationId xmlns:a16="http://schemas.microsoft.com/office/drawing/2014/main" id="{4134BE68-548F-44C3-A025-25B398B2815C}"/>
              </a:ext>
            </a:extLst>
          </p:cNvPr>
          <p:cNvSpPr txBox="1"/>
          <p:nvPr/>
        </p:nvSpPr>
        <p:spPr>
          <a:xfrm>
            <a:off x="2429487" y="3570906"/>
            <a:ext cx="1386405" cy="369332"/>
          </a:xfrm>
          <a:prstGeom prst="rect">
            <a:avLst/>
          </a:prstGeom>
          <a:noFill/>
        </p:spPr>
        <p:txBody>
          <a:bodyPr wrap="none" rtlCol="0">
            <a:spAutoFit/>
          </a:bodyPr>
          <a:lstStyle/>
          <a:p>
            <a:r>
              <a:rPr lang="en-US" dirty="0"/>
              <a:t>True positive</a:t>
            </a:r>
          </a:p>
        </p:txBody>
      </p:sp>
      <p:sp>
        <p:nvSpPr>
          <p:cNvPr id="6" name="TextBox 5">
            <a:extLst>
              <a:ext uri="{FF2B5EF4-FFF2-40B4-BE49-F238E27FC236}">
                <a16:creationId xmlns:a16="http://schemas.microsoft.com/office/drawing/2014/main" id="{7978FC6C-A680-4BB1-AF5B-9A635FF8EF3C}"/>
              </a:ext>
            </a:extLst>
          </p:cNvPr>
          <p:cNvSpPr txBox="1"/>
          <p:nvPr/>
        </p:nvSpPr>
        <p:spPr>
          <a:xfrm>
            <a:off x="4199672" y="4381061"/>
            <a:ext cx="1450525" cy="369332"/>
          </a:xfrm>
          <a:prstGeom prst="rect">
            <a:avLst/>
          </a:prstGeom>
          <a:noFill/>
        </p:spPr>
        <p:txBody>
          <a:bodyPr wrap="none" rtlCol="0">
            <a:spAutoFit/>
          </a:bodyPr>
          <a:lstStyle/>
          <a:p>
            <a:r>
              <a:rPr lang="en-US" dirty="0"/>
              <a:t>True negative</a:t>
            </a:r>
          </a:p>
        </p:txBody>
      </p:sp>
      <p:sp>
        <p:nvSpPr>
          <p:cNvPr id="7" name="TextBox 6">
            <a:extLst>
              <a:ext uri="{FF2B5EF4-FFF2-40B4-BE49-F238E27FC236}">
                <a16:creationId xmlns:a16="http://schemas.microsoft.com/office/drawing/2014/main" id="{1BD89CAC-28C9-4485-92F5-07800003CAE4}"/>
              </a:ext>
            </a:extLst>
          </p:cNvPr>
          <p:cNvSpPr txBox="1"/>
          <p:nvPr/>
        </p:nvSpPr>
        <p:spPr>
          <a:xfrm>
            <a:off x="2429487" y="4392574"/>
            <a:ext cx="1503489" cy="369332"/>
          </a:xfrm>
          <a:prstGeom prst="rect">
            <a:avLst/>
          </a:prstGeom>
          <a:noFill/>
        </p:spPr>
        <p:txBody>
          <a:bodyPr wrap="none" rtlCol="0">
            <a:spAutoFit/>
          </a:bodyPr>
          <a:lstStyle/>
          <a:p>
            <a:r>
              <a:rPr lang="en-US" dirty="0"/>
              <a:t>False negative</a:t>
            </a:r>
          </a:p>
        </p:txBody>
      </p:sp>
      <p:sp>
        <p:nvSpPr>
          <p:cNvPr id="8" name="TextBox 7">
            <a:extLst>
              <a:ext uri="{FF2B5EF4-FFF2-40B4-BE49-F238E27FC236}">
                <a16:creationId xmlns:a16="http://schemas.microsoft.com/office/drawing/2014/main" id="{50DBB10A-9BE4-489E-8F4D-6EF1F4D10B3E}"/>
              </a:ext>
            </a:extLst>
          </p:cNvPr>
          <p:cNvSpPr txBox="1"/>
          <p:nvPr/>
        </p:nvSpPr>
        <p:spPr>
          <a:xfrm>
            <a:off x="4190801" y="3570906"/>
            <a:ext cx="1439368" cy="369332"/>
          </a:xfrm>
          <a:prstGeom prst="rect">
            <a:avLst/>
          </a:prstGeom>
          <a:noFill/>
        </p:spPr>
        <p:txBody>
          <a:bodyPr wrap="none" rtlCol="0">
            <a:spAutoFit/>
          </a:bodyPr>
          <a:lstStyle/>
          <a:p>
            <a:r>
              <a:rPr lang="en-US" dirty="0"/>
              <a:t>False positive</a:t>
            </a:r>
          </a:p>
        </p:txBody>
      </p:sp>
      <p:sp>
        <p:nvSpPr>
          <p:cNvPr id="9" name="TextBox 8">
            <a:extLst>
              <a:ext uri="{FF2B5EF4-FFF2-40B4-BE49-F238E27FC236}">
                <a16:creationId xmlns:a16="http://schemas.microsoft.com/office/drawing/2014/main" id="{AD9D82E6-75CB-4ACC-9288-FA9777697424}"/>
              </a:ext>
            </a:extLst>
          </p:cNvPr>
          <p:cNvSpPr txBox="1"/>
          <p:nvPr/>
        </p:nvSpPr>
        <p:spPr>
          <a:xfrm>
            <a:off x="6692202" y="2602791"/>
            <a:ext cx="2087238" cy="369332"/>
          </a:xfrm>
          <a:prstGeom prst="rect">
            <a:avLst/>
          </a:prstGeom>
          <a:noFill/>
        </p:spPr>
        <p:txBody>
          <a:bodyPr wrap="none" rtlCol="0">
            <a:spAutoFit/>
          </a:bodyPr>
          <a:lstStyle/>
          <a:p>
            <a:r>
              <a:rPr lang="en-US" dirty="0"/>
              <a:t>False positive rate = </a:t>
            </a:r>
          </a:p>
        </p:txBody>
      </p:sp>
      <p:sp>
        <p:nvSpPr>
          <p:cNvPr id="10" name="TextBox 9">
            <a:extLst>
              <a:ext uri="{FF2B5EF4-FFF2-40B4-BE49-F238E27FC236}">
                <a16:creationId xmlns:a16="http://schemas.microsoft.com/office/drawing/2014/main" id="{E6266C0D-5AA5-4C19-8F5B-D775BA1586F3}"/>
              </a:ext>
            </a:extLst>
          </p:cNvPr>
          <p:cNvSpPr txBox="1"/>
          <p:nvPr/>
        </p:nvSpPr>
        <p:spPr>
          <a:xfrm>
            <a:off x="9230427" y="2418125"/>
            <a:ext cx="1529137" cy="369332"/>
          </a:xfrm>
          <a:prstGeom prst="rect">
            <a:avLst/>
          </a:prstGeom>
          <a:noFill/>
        </p:spPr>
        <p:txBody>
          <a:bodyPr wrap="none" rtlCol="0">
            <a:spAutoFit/>
          </a:bodyPr>
          <a:lstStyle/>
          <a:p>
            <a:r>
              <a:rPr lang="en-US" dirty="0"/>
              <a:t>False positives</a:t>
            </a:r>
          </a:p>
        </p:txBody>
      </p:sp>
      <p:sp>
        <p:nvSpPr>
          <p:cNvPr id="11" name="TextBox 10">
            <a:extLst>
              <a:ext uri="{FF2B5EF4-FFF2-40B4-BE49-F238E27FC236}">
                <a16:creationId xmlns:a16="http://schemas.microsoft.com/office/drawing/2014/main" id="{00BD67B7-A699-40C6-BE32-2D6EB5FB774C}"/>
              </a:ext>
            </a:extLst>
          </p:cNvPr>
          <p:cNvSpPr txBox="1"/>
          <p:nvPr/>
        </p:nvSpPr>
        <p:spPr>
          <a:xfrm>
            <a:off x="9141523" y="2787457"/>
            <a:ext cx="1718099" cy="369332"/>
          </a:xfrm>
          <a:prstGeom prst="rect">
            <a:avLst/>
          </a:prstGeom>
          <a:noFill/>
        </p:spPr>
        <p:txBody>
          <a:bodyPr wrap="none" rtlCol="0">
            <a:spAutoFit/>
          </a:bodyPr>
          <a:lstStyle/>
          <a:p>
            <a:r>
              <a:rPr lang="en-US" dirty="0"/>
              <a:t>Actual negatives</a:t>
            </a:r>
          </a:p>
        </p:txBody>
      </p:sp>
      <p:cxnSp>
        <p:nvCxnSpPr>
          <p:cNvPr id="14" name="Straight Connector 13">
            <a:extLst>
              <a:ext uri="{FF2B5EF4-FFF2-40B4-BE49-F238E27FC236}">
                <a16:creationId xmlns:a16="http://schemas.microsoft.com/office/drawing/2014/main" id="{03AF74C9-A5BD-4BA7-8554-3DDC00C368E3}"/>
              </a:ext>
            </a:extLst>
          </p:cNvPr>
          <p:cNvCxnSpPr/>
          <p:nvPr/>
        </p:nvCxnSpPr>
        <p:spPr>
          <a:xfrm>
            <a:off x="8802357" y="2787457"/>
            <a:ext cx="2219848" cy="0"/>
          </a:xfrm>
          <a:prstGeom prst="line">
            <a:avLst/>
          </a:prstGeom>
          <a:ln w="28575"/>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D1711B2E-6A65-4DC4-ACAC-792B3701B6AE}"/>
              </a:ext>
            </a:extLst>
          </p:cNvPr>
          <p:cNvSpPr txBox="1"/>
          <p:nvPr/>
        </p:nvSpPr>
        <p:spPr>
          <a:xfrm>
            <a:off x="6692202" y="3699560"/>
            <a:ext cx="2087238" cy="369332"/>
          </a:xfrm>
          <a:prstGeom prst="rect">
            <a:avLst/>
          </a:prstGeom>
          <a:noFill/>
        </p:spPr>
        <p:txBody>
          <a:bodyPr wrap="none" rtlCol="0">
            <a:spAutoFit/>
          </a:bodyPr>
          <a:lstStyle/>
          <a:p>
            <a:r>
              <a:rPr lang="en-US" dirty="0"/>
              <a:t>False positive rate = </a:t>
            </a:r>
          </a:p>
        </p:txBody>
      </p:sp>
      <p:sp>
        <p:nvSpPr>
          <p:cNvPr id="16" name="TextBox 15">
            <a:extLst>
              <a:ext uri="{FF2B5EF4-FFF2-40B4-BE49-F238E27FC236}">
                <a16:creationId xmlns:a16="http://schemas.microsoft.com/office/drawing/2014/main" id="{159B1B3A-5703-4189-89ED-B8CEC9A86765}"/>
              </a:ext>
            </a:extLst>
          </p:cNvPr>
          <p:cNvSpPr txBox="1"/>
          <p:nvPr/>
        </p:nvSpPr>
        <p:spPr>
          <a:xfrm>
            <a:off x="9230427" y="3514894"/>
            <a:ext cx="1476173" cy="369332"/>
          </a:xfrm>
          <a:prstGeom prst="rect">
            <a:avLst/>
          </a:prstGeom>
          <a:noFill/>
        </p:spPr>
        <p:txBody>
          <a:bodyPr wrap="none" rtlCol="0">
            <a:spAutoFit/>
          </a:bodyPr>
          <a:lstStyle/>
          <a:p>
            <a:r>
              <a:rPr lang="en-US" dirty="0"/>
              <a:t>True positives</a:t>
            </a:r>
          </a:p>
        </p:txBody>
      </p:sp>
      <p:sp>
        <p:nvSpPr>
          <p:cNvPr id="17" name="TextBox 16">
            <a:extLst>
              <a:ext uri="{FF2B5EF4-FFF2-40B4-BE49-F238E27FC236}">
                <a16:creationId xmlns:a16="http://schemas.microsoft.com/office/drawing/2014/main" id="{CC760946-9C67-4FFE-BE75-4FAB5DC6E3F7}"/>
              </a:ext>
            </a:extLst>
          </p:cNvPr>
          <p:cNvSpPr txBox="1"/>
          <p:nvPr/>
        </p:nvSpPr>
        <p:spPr>
          <a:xfrm>
            <a:off x="8505291" y="3910094"/>
            <a:ext cx="3105978" cy="369332"/>
          </a:xfrm>
          <a:prstGeom prst="rect">
            <a:avLst/>
          </a:prstGeom>
          <a:noFill/>
        </p:spPr>
        <p:txBody>
          <a:bodyPr wrap="none" rtlCol="0">
            <a:spAutoFit/>
          </a:bodyPr>
          <a:lstStyle/>
          <a:p>
            <a:r>
              <a:rPr lang="en-US" dirty="0"/>
              <a:t>False positives + True negatives</a:t>
            </a:r>
          </a:p>
        </p:txBody>
      </p:sp>
      <p:cxnSp>
        <p:nvCxnSpPr>
          <p:cNvPr id="18" name="Straight Connector 17">
            <a:extLst>
              <a:ext uri="{FF2B5EF4-FFF2-40B4-BE49-F238E27FC236}">
                <a16:creationId xmlns:a16="http://schemas.microsoft.com/office/drawing/2014/main" id="{09011CD4-77E0-41D1-BAD1-BCCAC6E93D46}"/>
              </a:ext>
            </a:extLst>
          </p:cNvPr>
          <p:cNvCxnSpPr/>
          <p:nvPr/>
        </p:nvCxnSpPr>
        <p:spPr>
          <a:xfrm>
            <a:off x="8802357" y="3884226"/>
            <a:ext cx="2219848" cy="0"/>
          </a:xfrm>
          <a:prstGeom prst="line">
            <a:avLst/>
          </a:prstGeom>
          <a:ln w="28575"/>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1D19E5FB-3B08-4A0A-9A66-A3796FBC8D72}"/>
              </a:ext>
            </a:extLst>
          </p:cNvPr>
          <p:cNvSpPr txBox="1"/>
          <p:nvPr/>
        </p:nvSpPr>
        <p:spPr>
          <a:xfrm>
            <a:off x="8363638" y="5061863"/>
            <a:ext cx="1702710" cy="523220"/>
          </a:xfrm>
          <a:prstGeom prst="rect">
            <a:avLst/>
          </a:prstGeom>
          <a:noFill/>
        </p:spPr>
        <p:txBody>
          <a:bodyPr wrap="none" rtlCol="0">
            <a:spAutoFit/>
          </a:bodyPr>
          <a:lstStyle/>
          <a:p>
            <a:r>
              <a:rPr lang="en-US" sz="2800" b="1" dirty="0"/>
              <a:t>Specificity</a:t>
            </a:r>
          </a:p>
        </p:txBody>
      </p:sp>
    </p:spTree>
    <p:extLst>
      <p:ext uri="{BB962C8B-B14F-4D97-AF65-F5344CB8AC3E}">
        <p14:creationId xmlns:p14="http://schemas.microsoft.com/office/powerpoint/2010/main" val="381342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16" grpId="0"/>
      <p:bldP spid="17" grpId="0"/>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B84FC-0AC5-4E82-927F-62BCB371C6DF}"/>
              </a:ext>
            </a:extLst>
          </p:cNvPr>
          <p:cNvSpPr>
            <a:spLocks noGrp="1"/>
          </p:cNvSpPr>
          <p:nvPr>
            <p:ph type="title"/>
          </p:nvPr>
        </p:nvSpPr>
        <p:spPr/>
        <p:txBody>
          <a:bodyPr/>
          <a:lstStyle/>
          <a:p>
            <a:r>
              <a:rPr lang="en-US" dirty="0"/>
              <a:t>Sensitivity vs. specificity</a:t>
            </a:r>
          </a:p>
        </p:txBody>
      </p:sp>
      <p:cxnSp>
        <p:nvCxnSpPr>
          <p:cNvPr id="4" name="Straight Connector 3">
            <a:extLst>
              <a:ext uri="{FF2B5EF4-FFF2-40B4-BE49-F238E27FC236}">
                <a16:creationId xmlns:a16="http://schemas.microsoft.com/office/drawing/2014/main" id="{05349F25-29DA-49E4-B6D5-D7ED35CFFD83}"/>
              </a:ext>
            </a:extLst>
          </p:cNvPr>
          <p:cNvCxnSpPr>
            <a:cxnSpLocks/>
          </p:cNvCxnSpPr>
          <p:nvPr/>
        </p:nvCxnSpPr>
        <p:spPr>
          <a:xfrm>
            <a:off x="2957028" y="1943807"/>
            <a:ext cx="0" cy="3835905"/>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FC322FED-83EE-43BF-B174-FDDD052531B5}"/>
              </a:ext>
            </a:extLst>
          </p:cNvPr>
          <p:cNvCxnSpPr>
            <a:cxnSpLocks/>
          </p:cNvCxnSpPr>
          <p:nvPr/>
        </p:nvCxnSpPr>
        <p:spPr>
          <a:xfrm flipV="1">
            <a:off x="2957028" y="5779714"/>
            <a:ext cx="7221952"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43B3F8DB-A919-43C9-945F-08C64F722191}"/>
              </a:ext>
            </a:extLst>
          </p:cNvPr>
          <p:cNvSpPr txBox="1"/>
          <p:nvPr/>
        </p:nvSpPr>
        <p:spPr>
          <a:xfrm>
            <a:off x="5807948" y="6123543"/>
            <a:ext cx="1589281" cy="369332"/>
          </a:xfrm>
          <a:prstGeom prst="rect">
            <a:avLst/>
          </a:prstGeom>
          <a:noFill/>
        </p:spPr>
        <p:txBody>
          <a:bodyPr wrap="none" rtlCol="0">
            <a:spAutoFit/>
          </a:bodyPr>
          <a:lstStyle/>
          <a:p>
            <a:r>
              <a:rPr lang="en-US" dirty="0"/>
              <a:t>Blood pressure</a:t>
            </a:r>
          </a:p>
        </p:txBody>
      </p:sp>
      <p:sp>
        <p:nvSpPr>
          <p:cNvPr id="8" name="TextBox 7">
            <a:extLst>
              <a:ext uri="{FF2B5EF4-FFF2-40B4-BE49-F238E27FC236}">
                <a16:creationId xmlns:a16="http://schemas.microsoft.com/office/drawing/2014/main" id="{E5649C00-F4EB-408E-9514-DDA3487499D5}"/>
              </a:ext>
            </a:extLst>
          </p:cNvPr>
          <p:cNvSpPr txBox="1"/>
          <p:nvPr/>
        </p:nvSpPr>
        <p:spPr>
          <a:xfrm>
            <a:off x="333238" y="3429000"/>
            <a:ext cx="2467535" cy="369332"/>
          </a:xfrm>
          <a:prstGeom prst="rect">
            <a:avLst/>
          </a:prstGeom>
          <a:noFill/>
        </p:spPr>
        <p:txBody>
          <a:bodyPr wrap="none" rtlCol="0">
            <a:spAutoFit/>
          </a:bodyPr>
          <a:lstStyle/>
          <a:p>
            <a:r>
              <a:rPr lang="en-US" dirty="0"/>
              <a:t>Frequency of individuals</a:t>
            </a:r>
          </a:p>
        </p:txBody>
      </p:sp>
      <p:sp>
        <p:nvSpPr>
          <p:cNvPr id="9" name="Freeform: Shape 8">
            <a:extLst>
              <a:ext uri="{FF2B5EF4-FFF2-40B4-BE49-F238E27FC236}">
                <a16:creationId xmlns:a16="http://schemas.microsoft.com/office/drawing/2014/main" id="{2929A008-9357-45A8-B9DF-B0550C7DABAA}"/>
              </a:ext>
            </a:extLst>
          </p:cNvPr>
          <p:cNvSpPr/>
          <p:nvPr/>
        </p:nvSpPr>
        <p:spPr>
          <a:xfrm>
            <a:off x="3246445" y="3306727"/>
            <a:ext cx="3356143" cy="2301073"/>
          </a:xfrm>
          <a:custGeom>
            <a:avLst/>
            <a:gdLst>
              <a:gd name="connsiteX0" fmla="*/ 0 w 1999622"/>
              <a:gd name="connsiteY0" fmla="*/ 2301073 h 2301073"/>
              <a:gd name="connsiteX1" fmla="*/ 1004835 w 1999622"/>
              <a:gd name="connsiteY1" fmla="*/ 0 h 2301073"/>
              <a:gd name="connsiteX2" fmla="*/ 1999622 w 1999622"/>
              <a:gd name="connsiteY2" fmla="*/ 2301073 h 2301073"/>
            </a:gdLst>
            <a:ahLst/>
            <a:cxnLst>
              <a:cxn ang="0">
                <a:pos x="connsiteX0" y="connsiteY0"/>
              </a:cxn>
              <a:cxn ang="0">
                <a:pos x="connsiteX1" y="connsiteY1"/>
              </a:cxn>
              <a:cxn ang="0">
                <a:pos x="connsiteX2" y="connsiteY2"/>
              </a:cxn>
            </a:cxnLst>
            <a:rect l="l" t="t" r="r" b="b"/>
            <a:pathLst>
              <a:path w="1999622" h="2301073">
                <a:moveTo>
                  <a:pt x="0" y="2301073"/>
                </a:moveTo>
                <a:cubicBezTo>
                  <a:pt x="335782" y="1150536"/>
                  <a:pt x="671565" y="0"/>
                  <a:pt x="1004835" y="0"/>
                </a:cubicBezTo>
                <a:cubicBezTo>
                  <a:pt x="1338105" y="0"/>
                  <a:pt x="1668863" y="1150536"/>
                  <a:pt x="1999622" y="2301073"/>
                </a:cubicBezTo>
              </a:path>
            </a:pathLst>
          </a:custGeom>
          <a:solidFill>
            <a:schemeClr val="accent2">
              <a:lumMod val="40000"/>
              <a:lumOff val="60000"/>
              <a:alpha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97891D3-D375-42D5-BEBF-CEB1FFD3DE3D}"/>
              </a:ext>
            </a:extLst>
          </p:cNvPr>
          <p:cNvSpPr/>
          <p:nvPr/>
        </p:nvSpPr>
        <p:spPr>
          <a:xfrm>
            <a:off x="5951126" y="3306727"/>
            <a:ext cx="3356143" cy="2301073"/>
          </a:xfrm>
          <a:custGeom>
            <a:avLst/>
            <a:gdLst>
              <a:gd name="connsiteX0" fmla="*/ 0 w 1999622"/>
              <a:gd name="connsiteY0" fmla="*/ 2301073 h 2301073"/>
              <a:gd name="connsiteX1" fmla="*/ 1004835 w 1999622"/>
              <a:gd name="connsiteY1" fmla="*/ 0 h 2301073"/>
              <a:gd name="connsiteX2" fmla="*/ 1999622 w 1999622"/>
              <a:gd name="connsiteY2" fmla="*/ 2301073 h 2301073"/>
            </a:gdLst>
            <a:ahLst/>
            <a:cxnLst>
              <a:cxn ang="0">
                <a:pos x="connsiteX0" y="connsiteY0"/>
              </a:cxn>
              <a:cxn ang="0">
                <a:pos x="connsiteX1" y="connsiteY1"/>
              </a:cxn>
              <a:cxn ang="0">
                <a:pos x="connsiteX2" y="connsiteY2"/>
              </a:cxn>
            </a:cxnLst>
            <a:rect l="l" t="t" r="r" b="b"/>
            <a:pathLst>
              <a:path w="1999622" h="2301073">
                <a:moveTo>
                  <a:pt x="0" y="2301073"/>
                </a:moveTo>
                <a:cubicBezTo>
                  <a:pt x="335782" y="1150536"/>
                  <a:pt x="671565" y="0"/>
                  <a:pt x="1004835" y="0"/>
                </a:cubicBezTo>
                <a:cubicBezTo>
                  <a:pt x="1338105" y="0"/>
                  <a:pt x="1668863" y="1150536"/>
                  <a:pt x="1999622" y="2301073"/>
                </a:cubicBezTo>
              </a:path>
            </a:pathLst>
          </a:custGeom>
          <a:solidFill>
            <a:schemeClr val="accent1">
              <a:lumMod val="40000"/>
              <a:lumOff val="60000"/>
              <a:alpha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8647D60-1264-4063-867C-F4AEB1DADEE7}"/>
              </a:ext>
            </a:extLst>
          </p:cNvPr>
          <p:cNvSpPr txBox="1"/>
          <p:nvPr/>
        </p:nvSpPr>
        <p:spPr>
          <a:xfrm>
            <a:off x="4290646" y="1943807"/>
            <a:ext cx="1204176" cy="369332"/>
          </a:xfrm>
          <a:prstGeom prst="rect">
            <a:avLst/>
          </a:prstGeom>
          <a:noFill/>
        </p:spPr>
        <p:txBody>
          <a:bodyPr wrap="none" rtlCol="0">
            <a:spAutoFit/>
          </a:bodyPr>
          <a:lstStyle/>
          <a:p>
            <a:r>
              <a:rPr lang="en-US" dirty="0">
                <a:solidFill>
                  <a:schemeClr val="accent2"/>
                </a:solidFill>
              </a:rPr>
              <a:t>No disease</a:t>
            </a:r>
          </a:p>
        </p:txBody>
      </p:sp>
      <p:sp>
        <p:nvSpPr>
          <p:cNvPr id="12" name="TextBox 11">
            <a:extLst>
              <a:ext uri="{FF2B5EF4-FFF2-40B4-BE49-F238E27FC236}">
                <a16:creationId xmlns:a16="http://schemas.microsoft.com/office/drawing/2014/main" id="{F7FD8314-72BD-4DEA-9183-3ACC1048F220}"/>
              </a:ext>
            </a:extLst>
          </p:cNvPr>
          <p:cNvSpPr txBox="1"/>
          <p:nvPr/>
        </p:nvSpPr>
        <p:spPr>
          <a:xfrm>
            <a:off x="9641536" y="5754211"/>
            <a:ext cx="612668" cy="369332"/>
          </a:xfrm>
          <a:prstGeom prst="rect">
            <a:avLst/>
          </a:prstGeom>
          <a:noFill/>
        </p:spPr>
        <p:txBody>
          <a:bodyPr wrap="none" rtlCol="0">
            <a:spAutoFit/>
          </a:bodyPr>
          <a:lstStyle/>
          <a:p>
            <a:r>
              <a:rPr lang="en-US" dirty="0"/>
              <a:t>High</a:t>
            </a:r>
          </a:p>
        </p:txBody>
      </p:sp>
      <p:sp>
        <p:nvSpPr>
          <p:cNvPr id="13" name="TextBox 12">
            <a:extLst>
              <a:ext uri="{FF2B5EF4-FFF2-40B4-BE49-F238E27FC236}">
                <a16:creationId xmlns:a16="http://schemas.microsoft.com/office/drawing/2014/main" id="{54A452EF-FBA9-4AD3-9FED-DAB2033DF77C}"/>
              </a:ext>
            </a:extLst>
          </p:cNvPr>
          <p:cNvSpPr txBox="1"/>
          <p:nvPr/>
        </p:nvSpPr>
        <p:spPr>
          <a:xfrm>
            <a:off x="2931765" y="5754211"/>
            <a:ext cx="568489" cy="369332"/>
          </a:xfrm>
          <a:prstGeom prst="rect">
            <a:avLst/>
          </a:prstGeom>
          <a:noFill/>
        </p:spPr>
        <p:txBody>
          <a:bodyPr wrap="none" rtlCol="0">
            <a:spAutoFit/>
          </a:bodyPr>
          <a:lstStyle/>
          <a:p>
            <a:r>
              <a:rPr lang="en-US" dirty="0"/>
              <a:t>Low</a:t>
            </a:r>
          </a:p>
        </p:txBody>
      </p:sp>
      <p:sp>
        <p:nvSpPr>
          <p:cNvPr id="14" name="TextBox 13">
            <a:extLst>
              <a:ext uri="{FF2B5EF4-FFF2-40B4-BE49-F238E27FC236}">
                <a16:creationId xmlns:a16="http://schemas.microsoft.com/office/drawing/2014/main" id="{623CEC0B-9A5D-4197-B5EC-7E375BD14D8B}"/>
              </a:ext>
            </a:extLst>
          </p:cNvPr>
          <p:cNvSpPr txBox="1"/>
          <p:nvPr/>
        </p:nvSpPr>
        <p:spPr>
          <a:xfrm>
            <a:off x="6955133" y="1943807"/>
            <a:ext cx="1390124" cy="369332"/>
          </a:xfrm>
          <a:prstGeom prst="rect">
            <a:avLst/>
          </a:prstGeom>
          <a:noFill/>
        </p:spPr>
        <p:txBody>
          <a:bodyPr wrap="none" rtlCol="0">
            <a:spAutoFit/>
          </a:bodyPr>
          <a:lstStyle/>
          <a:p>
            <a:r>
              <a:rPr lang="en-US" dirty="0">
                <a:solidFill>
                  <a:schemeClr val="accent1"/>
                </a:solidFill>
              </a:rPr>
              <a:t>With disease</a:t>
            </a:r>
          </a:p>
        </p:txBody>
      </p:sp>
      <p:cxnSp>
        <p:nvCxnSpPr>
          <p:cNvPr id="16" name="Straight Connector 15">
            <a:extLst>
              <a:ext uri="{FF2B5EF4-FFF2-40B4-BE49-F238E27FC236}">
                <a16:creationId xmlns:a16="http://schemas.microsoft.com/office/drawing/2014/main" id="{F19452D8-FEFB-40CC-B599-9A3724B7201A}"/>
              </a:ext>
            </a:extLst>
          </p:cNvPr>
          <p:cNvCxnSpPr/>
          <p:nvPr/>
        </p:nvCxnSpPr>
        <p:spPr>
          <a:xfrm flipV="1">
            <a:off x="6280220" y="3145134"/>
            <a:ext cx="0" cy="2462666"/>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EB5BC86-92FB-4845-92E7-6534F4C04870}"/>
              </a:ext>
            </a:extLst>
          </p:cNvPr>
          <p:cNvCxnSpPr/>
          <p:nvPr/>
        </p:nvCxnSpPr>
        <p:spPr>
          <a:xfrm flipH="1">
            <a:off x="3888712" y="3004457"/>
            <a:ext cx="220728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F8A4EE23-0FFB-429E-96FC-4C46EE5E069A}"/>
              </a:ext>
            </a:extLst>
          </p:cNvPr>
          <p:cNvSpPr txBox="1"/>
          <p:nvPr/>
        </p:nvSpPr>
        <p:spPr>
          <a:xfrm>
            <a:off x="3975588" y="2684276"/>
            <a:ext cx="1960986" cy="369332"/>
          </a:xfrm>
          <a:prstGeom prst="rect">
            <a:avLst/>
          </a:prstGeom>
          <a:noFill/>
        </p:spPr>
        <p:txBody>
          <a:bodyPr wrap="none" rtlCol="0">
            <a:spAutoFit/>
          </a:bodyPr>
          <a:lstStyle/>
          <a:p>
            <a:r>
              <a:rPr lang="en-US" dirty="0"/>
              <a:t>Increase sensitivity</a:t>
            </a:r>
          </a:p>
        </p:txBody>
      </p:sp>
      <p:cxnSp>
        <p:nvCxnSpPr>
          <p:cNvPr id="20" name="Straight Arrow Connector 19">
            <a:extLst>
              <a:ext uri="{FF2B5EF4-FFF2-40B4-BE49-F238E27FC236}">
                <a16:creationId xmlns:a16="http://schemas.microsoft.com/office/drawing/2014/main" id="{D9D03695-8122-4165-8097-C65F3C19EACB}"/>
              </a:ext>
            </a:extLst>
          </p:cNvPr>
          <p:cNvCxnSpPr>
            <a:cxnSpLocks/>
          </p:cNvCxnSpPr>
          <p:nvPr/>
        </p:nvCxnSpPr>
        <p:spPr>
          <a:xfrm>
            <a:off x="6515712" y="3004457"/>
            <a:ext cx="220728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A9931DE4-1BC8-43F8-9647-E17826AD06A3}"/>
              </a:ext>
            </a:extLst>
          </p:cNvPr>
          <p:cNvSpPr txBox="1"/>
          <p:nvPr/>
        </p:nvSpPr>
        <p:spPr>
          <a:xfrm>
            <a:off x="6602588" y="2684276"/>
            <a:ext cx="1956177" cy="369332"/>
          </a:xfrm>
          <a:prstGeom prst="rect">
            <a:avLst/>
          </a:prstGeom>
          <a:noFill/>
        </p:spPr>
        <p:txBody>
          <a:bodyPr wrap="none" rtlCol="0">
            <a:spAutoFit/>
          </a:bodyPr>
          <a:lstStyle/>
          <a:p>
            <a:r>
              <a:rPr lang="en-US" dirty="0"/>
              <a:t>Increase specificity</a:t>
            </a:r>
          </a:p>
        </p:txBody>
      </p:sp>
    </p:spTree>
    <p:extLst>
      <p:ext uri="{BB962C8B-B14F-4D97-AF65-F5344CB8AC3E}">
        <p14:creationId xmlns:p14="http://schemas.microsoft.com/office/powerpoint/2010/main" val="100943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BB504-7830-469D-9C1A-859B1F7691E6}"/>
              </a:ext>
            </a:extLst>
          </p:cNvPr>
          <p:cNvSpPr>
            <a:spLocks noGrp="1"/>
          </p:cNvSpPr>
          <p:nvPr>
            <p:ph type="title"/>
          </p:nvPr>
        </p:nvSpPr>
        <p:spPr/>
        <p:txBody>
          <a:bodyPr/>
          <a:lstStyle/>
          <a:p>
            <a:r>
              <a:rPr lang="en-US" dirty="0"/>
              <a:t>Why use a GLM?</a:t>
            </a:r>
          </a:p>
        </p:txBody>
      </p:sp>
      <p:sp>
        <p:nvSpPr>
          <p:cNvPr id="3" name="Content Placeholder 2">
            <a:extLst>
              <a:ext uri="{FF2B5EF4-FFF2-40B4-BE49-F238E27FC236}">
                <a16:creationId xmlns:a16="http://schemas.microsoft.com/office/drawing/2014/main" id="{4CC69499-AAF4-4A1E-A164-F25C2F7D968E}"/>
              </a:ext>
            </a:extLst>
          </p:cNvPr>
          <p:cNvSpPr>
            <a:spLocks noGrp="1"/>
          </p:cNvSpPr>
          <p:nvPr>
            <p:ph idx="1"/>
          </p:nvPr>
        </p:nvSpPr>
        <p:spPr/>
        <p:txBody>
          <a:bodyPr>
            <a:normAutofit/>
          </a:bodyPr>
          <a:lstStyle/>
          <a:p>
            <a:pPr marL="514350" indent="-514350">
              <a:buAutoNum type="arabicParenR"/>
            </a:pPr>
            <a:r>
              <a:rPr lang="en-US" dirty="0"/>
              <a:t>The response variable is not normally distributed, or the range is restricted</a:t>
            </a:r>
          </a:p>
          <a:p>
            <a:pPr marL="514350" indent="-514350">
              <a:buAutoNum type="arabicParenR"/>
            </a:pPr>
            <a:endParaRPr lang="en-US" dirty="0"/>
          </a:p>
          <a:p>
            <a:pPr marL="514350" indent="-514350">
              <a:buAutoNum type="arabicParenR"/>
            </a:pPr>
            <a:r>
              <a:rPr lang="en-US" dirty="0"/>
              <a:t>The variance of the response variable depends on the mean</a:t>
            </a:r>
          </a:p>
          <a:p>
            <a:pPr marL="514350" indent="-514350">
              <a:buAutoNum type="arabicParenR"/>
            </a:pPr>
            <a:endParaRPr lang="en-US" dirty="0"/>
          </a:p>
          <a:p>
            <a:pPr marL="514350" indent="-514350">
              <a:buAutoNum type="arabicParenR"/>
            </a:pPr>
            <a:r>
              <a:rPr lang="en-US" dirty="0"/>
              <a:t>GLMs can fit to particular distributions without transformations. The benefits of this include </a:t>
            </a:r>
            <a:r>
              <a:rPr lang="en-US" dirty="0" err="1"/>
              <a:t>i</a:t>
            </a:r>
            <a:r>
              <a:rPr lang="en-US" dirty="0"/>
              <a:t>) the homogeneity of variance does NOT need to be satisfied and ii) the response variable does not need to be changed.</a:t>
            </a:r>
          </a:p>
          <a:p>
            <a:endParaRPr lang="en-US" dirty="0"/>
          </a:p>
        </p:txBody>
      </p:sp>
      <p:pic>
        <p:nvPicPr>
          <p:cNvPr id="5" name="Picture 4">
            <a:extLst>
              <a:ext uri="{FF2B5EF4-FFF2-40B4-BE49-F238E27FC236}">
                <a16:creationId xmlns:a16="http://schemas.microsoft.com/office/drawing/2014/main" id="{6DFE00C3-C302-475F-AD09-58F51FC154AA}"/>
              </a:ext>
            </a:extLst>
          </p:cNvPr>
          <p:cNvPicPr>
            <a:picLocks noChangeAspect="1"/>
          </p:cNvPicPr>
          <p:nvPr/>
        </p:nvPicPr>
        <p:blipFill>
          <a:blip r:embed="rId2"/>
          <a:stretch>
            <a:fillRect/>
          </a:stretch>
        </p:blipFill>
        <p:spPr>
          <a:xfrm>
            <a:off x="5174378" y="5534025"/>
            <a:ext cx="6686550" cy="1323975"/>
          </a:xfrm>
          <a:prstGeom prst="rect">
            <a:avLst/>
          </a:prstGeom>
        </p:spPr>
      </p:pic>
    </p:spTree>
    <p:extLst>
      <p:ext uri="{BB962C8B-B14F-4D97-AF65-F5344CB8AC3E}">
        <p14:creationId xmlns:p14="http://schemas.microsoft.com/office/powerpoint/2010/main" val="116023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133E-40BD-4334-9694-F0F4F662E1EB}"/>
              </a:ext>
            </a:extLst>
          </p:cNvPr>
          <p:cNvSpPr>
            <a:spLocks noGrp="1"/>
          </p:cNvSpPr>
          <p:nvPr>
            <p:ph type="title"/>
          </p:nvPr>
        </p:nvSpPr>
        <p:spPr/>
        <p:txBody>
          <a:bodyPr/>
          <a:lstStyle/>
          <a:p>
            <a:r>
              <a:rPr lang="en-US" dirty="0"/>
              <a:t>Optimizing the threshold - ROC</a:t>
            </a:r>
          </a:p>
        </p:txBody>
      </p:sp>
      <p:cxnSp>
        <p:nvCxnSpPr>
          <p:cNvPr id="4" name="Straight Connector 3">
            <a:extLst>
              <a:ext uri="{FF2B5EF4-FFF2-40B4-BE49-F238E27FC236}">
                <a16:creationId xmlns:a16="http://schemas.microsoft.com/office/drawing/2014/main" id="{4BB6822D-0FCC-47AA-912F-F6DC774F0D6B}"/>
              </a:ext>
            </a:extLst>
          </p:cNvPr>
          <p:cNvCxnSpPr>
            <a:cxnSpLocks/>
          </p:cNvCxnSpPr>
          <p:nvPr/>
        </p:nvCxnSpPr>
        <p:spPr>
          <a:xfrm>
            <a:off x="2190552" y="2024193"/>
            <a:ext cx="0" cy="3835905"/>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C548C134-974B-4532-8858-12302B2C3872}"/>
              </a:ext>
            </a:extLst>
          </p:cNvPr>
          <p:cNvCxnSpPr>
            <a:cxnSpLocks/>
          </p:cNvCxnSpPr>
          <p:nvPr/>
        </p:nvCxnSpPr>
        <p:spPr>
          <a:xfrm flipV="1">
            <a:off x="2190552" y="5860099"/>
            <a:ext cx="4288371"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D88C436-78A8-49F3-994B-99171BA0BFAB}"/>
              </a:ext>
            </a:extLst>
          </p:cNvPr>
          <p:cNvSpPr txBox="1"/>
          <p:nvPr/>
        </p:nvSpPr>
        <p:spPr>
          <a:xfrm>
            <a:off x="3359662" y="6022781"/>
            <a:ext cx="1950149" cy="646331"/>
          </a:xfrm>
          <a:prstGeom prst="rect">
            <a:avLst/>
          </a:prstGeom>
          <a:noFill/>
        </p:spPr>
        <p:txBody>
          <a:bodyPr wrap="none" rtlCol="0">
            <a:spAutoFit/>
          </a:bodyPr>
          <a:lstStyle/>
          <a:p>
            <a:pPr algn="ctr"/>
            <a:r>
              <a:rPr lang="en-US" b="1" dirty="0"/>
              <a:t>False Positive Rate</a:t>
            </a:r>
          </a:p>
          <a:p>
            <a:pPr algn="ctr"/>
            <a:r>
              <a:rPr lang="en-US" b="1" dirty="0"/>
              <a:t>(1 – specificity)</a:t>
            </a:r>
          </a:p>
        </p:txBody>
      </p:sp>
      <p:sp>
        <p:nvSpPr>
          <p:cNvPr id="8" name="TextBox 7">
            <a:extLst>
              <a:ext uri="{FF2B5EF4-FFF2-40B4-BE49-F238E27FC236}">
                <a16:creationId xmlns:a16="http://schemas.microsoft.com/office/drawing/2014/main" id="{0F1EEE6B-3998-4657-A4C3-A24326EAB8CA}"/>
              </a:ext>
            </a:extLst>
          </p:cNvPr>
          <p:cNvSpPr txBox="1"/>
          <p:nvPr/>
        </p:nvSpPr>
        <p:spPr>
          <a:xfrm>
            <a:off x="0" y="3351201"/>
            <a:ext cx="1896481" cy="646331"/>
          </a:xfrm>
          <a:prstGeom prst="rect">
            <a:avLst/>
          </a:prstGeom>
          <a:noFill/>
        </p:spPr>
        <p:txBody>
          <a:bodyPr wrap="none" rtlCol="0">
            <a:spAutoFit/>
          </a:bodyPr>
          <a:lstStyle/>
          <a:p>
            <a:pPr algn="ctr"/>
            <a:r>
              <a:rPr lang="en-US" b="1" dirty="0"/>
              <a:t>True Positive Rate</a:t>
            </a:r>
          </a:p>
          <a:p>
            <a:pPr algn="ctr"/>
            <a:r>
              <a:rPr lang="en-US" b="1" dirty="0"/>
              <a:t>(Sensitivity)</a:t>
            </a:r>
          </a:p>
        </p:txBody>
      </p:sp>
      <p:cxnSp>
        <p:nvCxnSpPr>
          <p:cNvPr id="10" name="Straight Connector 9">
            <a:extLst>
              <a:ext uri="{FF2B5EF4-FFF2-40B4-BE49-F238E27FC236}">
                <a16:creationId xmlns:a16="http://schemas.microsoft.com/office/drawing/2014/main" id="{923CC04E-1E50-490D-8617-C38D4AE31DEA}"/>
              </a:ext>
            </a:extLst>
          </p:cNvPr>
          <p:cNvCxnSpPr/>
          <p:nvPr/>
        </p:nvCxnSpPr>
        <p:spPr>
          <a:xfrm flipV="1">
            <a:off x="2190552" y="2024193"/>
            <a:ext cx="3835905" cy="38359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568D8AE-DC13-462F-A6AF-837A76AB53B8}"/>
              </a:ext>
            </a:extLst>
          </p:cNvPr>
          <p:cNvGrpSpPr/>
          <p:nvPr/>
        </p:nvGrpSpPr>
        <p:grpSpPr>
          <a:xfrm>
            <a:off x="6340507" y="1502547"/>
            <a:ext cx="5691875" cy="4953953"/>
            <a:chOff x="6340507" y="1502547"/>
            <a:chExt cx="5691875" cy="4953953"/>
          </a:xfrm>
        </p:grpSpPr>
        <p:cxnSp>
          <p:nvCxnSpPr>
            <p:cNvPr id="9" name="Straight Connector 8">
              <a:extLst>
                <a:ext uri="{FF2B5EF4-FFF2-40B4-BE49-F238E27FC236}">
                  <a16:creationId xmlns:a16="http://schemas.microsoft.com/office/drawing/2014/main" id="{D36EBF30-896F-478D-AE40-CAD8ADCC5A1B}"/>
                </a:ext>
              </a:extLst>
            </p:cNvPr>
            <p:cNvCxnSpPr>
              <a:cxnSpLocks/>
            </p:cNvCxnSpPr>
            <p:nvPr/>
          </p:nvCxnSpPr>
          <p:spPr>
            <a:xfrm>
              <a:off x="7147191" y="15076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0074D61-0A15-4A55-A898-7DCB8290EDDD}"/>
                </a:ext>
              </a:extLst>
            </p:cNvPr>
            <p:cNvSpPr txBox="1"/>
            <p:nvPr/>
          </p:nvSpPr>
          <p:spPr>
            <a:xfrm rot="16200000">
              <a:off x="5827321" y="3179807"/>
              <a:ext cx="1395703" cy="369332"/>
            </a:xfrm>
            <a:prstGeom prst="rect">
              <a:avLst/>
            </a:prstGeom>
            <a:noFill/>
          </p:spPr>
          <p:txBody>
            <a:bodyPr wrap="none" rtlCol="0">
              <a:spAutoFit/>
            </a:bodyPr>
            <a:lstStyle/>
            <a:p>
              <a:r>
                <a:rPr lang="en-US" b="1" dirty="0"/>
                <a:t>Lake Ice-free</a:t>
              </a:r>
            </a:p>
          </p:txBody>
        </p:sp>
        <p:sp>
          <p:nvSpPr>
            <p:cNvPr id="13" name="TextBox 12">
              <a:extLst>
                <a:ext uri="{FF2B5EF4-FFF2-40B4-BE49-F238E27FC236}">
                  <a16:creationId xmlns:a16="http://schemas.microsoft.com/office/drawing/2014/main" id="{80049440-E41F-4287-BC56-07D7A9958CEB}"/>
                </a:ext>
              </a:extLst>
            </p:cNvPr>
            <p:cNvSpPr txBox="1"/>
            <p:nvPr/>
          </p:nvSpPr>
          <p:spPr>
            <a:xfrm>
              <a:off x="6709839" y="5542907"/>
              <a:ext cx="301686" cy="369332"/>
            </a:xfrm>
            <a:prstGeom prst="rect">
              <a:avLst/>
            </a:prstGeom>
            <a:noFill/>
          </p:spPr>
          <p:txBody>
            <a:bodyPr wrap="none" rtlCol="0">
              <a:spAutoFit/>
            </a:bodyPr>
            <a:lstStyle/>
            <a:p>
              <a:r>
                <a:rPr lang="en-US" dirty="0"/>
                <a:t>0</a:t>
              </a:r>
            </a:p>
          </p:txBody>
        </p:sp>
        <p:sp>
          <p:nvSpPr>
            <p:cNvPr id="14" name="TextBox 13">
              <a:extLst>
                <a:ext uri="{FF2B5EF4-FFF2-40B4-BE49-F238E27FC236}">
                  <a16:creationId xmlns:a16="http://schemas.microsoft.com/office/drawing/2014/main" id="{15364F11-1C1A-434B-8837-A0740DDB0B3B}"/>
                </a:ext>
              </a:extLst>
            </p:cNvPr>
            <p:cNvSpPr txBox="1"/>
            <p:nvPr/>
          </p:nvSpPr>
          <p:spPr>
            <a:xfrm>
              <a:off x="6709839" y="1502547"/>
              <a:ext cx="301686" cy="369332"/>
            </a:xfrm>
            <a:prstGeom prst="rect">
              <a:avLst/>
            </a:prstGeom>
            <a:noFill/>
          </p:spPr>
          <p:txBody>
            <a:bodyPr wrap="none" rtlCol="0">
              <a:spAutoFit/>
            </a:bodyPr>
            <a:lstStyle/>
            <a:p>
              <a:r>
                <a:rPr lang="en-US" dirty="0"/>
                <a:t>1</a:t>
              </a:r>
            </a:p>
          </p:txBody>
        </p:sp>
        <p:cxnSp>
          <p:nvCxnSpPr>
            <p:cNvPr id="15" name="Straight Connector 14">
              <a:extLst>
                <a:ext uri="{FF2B5EF4-FFF2-40B4-BE49-F238E27FC236}">
                  <a16:creationId xmlns:a16="http://schemas.microsoft.com/office/drawing/2014/main" id="{A93F98DA-AA20-41C7-89E5-8ADDA1B1F6CC}"/>
                </a:ext>
              </a:extLst>
            </p:cNvPr>
            <p:cNvCxnSpPr>
              <a:cxnSpLocks/>
            </p:cNvCxnSpPr>
            <p:nvPr/>
          </p:nvCxnSpPr>
          <p:spPr>
            <a:xfrm flipV="1">
              <a:off x="7134255" y="58661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1F180213-6C42-451E-931A-059C09323FB6}"/>
                </a:ext>
              </a:extLst>
            </p:cNvPr>
            <p:cNvGrpSpPr/>
            <p:nvPr/>
          </p:nvGrpSpPr>
          <p:grpSpPr>
            <a:xfrm>
              <a:off x="7088971" y="5866103"/>
              <a:ext cx="4943411" cy="590397"/>
              <a:chOff x="2634739" y="6179735"/>
              <a:chExt cx="6355598" cy="590397"/>
            </a:xfrm>
          </p:grpSpPr>
          <p:sp>
            <p:nvSpPr>
              <p:cNvPr id="17" name="TextBox 16">
                <a:extLst>
                  <a:ext uri="{FF2B5EF4-FFF2-40B4-BE49-F238E27FC236}">
                    <a16:creationId xmlns:a16="http://schemas.microsoft.com/office/drawing/2014/main" id="{CA83E17E-994D-4DBE-A4C8-51571A9A5E43}"/>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8" name="TextBox 17">
                <a:extLst>
                  <a:ext uri="{FF2B5EF4-FFF2-40B4-BE49-F238E27FC236}">
                    <a16:creationId xmlns:a16="http://schemas.microsoft.com/office/drawing/2014/main" id="{3D71279D-0D18-455B-9853-6A49C35EF58C}"/>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9" name="TextBox 18">
                <a:extLst>
                  <a:ext uri="{FF2B5EF4-FFF2-40B4-BE49-F238E27FC236}">
                    <a16:creationId xmlns:a16="http://schemas.microsoft.com/office/drawing/2014/main" id="{D11F122E-6884-4C92-AE2C-2ABAFDAA8831}"/>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20" name="Oval 19">
              <a:extLst>
                <a:ext uri="{FF2B5EF4-FFF2-40B4-BE49-F238E27FC236}">
                  <a16:creationId xmlns:a16="http://schemas.microsoft.com/office/drawing/2014/main" id="{8EFA55C6-1F35-4D8B-B9DB-522073493140}"/>
                </a:ext>
              </a:extLst>
            </p:cNvPr>
            <p:cNvSpPr/>
            <p:nvPr/>
          </p:nvSpPr>
          <p:spPr>
            <a:xfrm>
              <a:off x="7628836" y="56248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00E4C5-E812-44EB-A4C4-63BD60D8CF55}"/>
                </a:ext>
              </a:extLst>
            </p:cNvPr>
            <p:cNvSpPr/>
            <p:nvPr/>
          </p:nvSpPr>
          <p:spPr>
            <a:xfrm>
              <a:off x="7986066" y="56248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889BF84-E50F-46EB-A6C6-EF8CD604A187}"/>
                </a:ext>
              </a:extLst>
            </p:cNvPr>
            <p:cNvSpPr/>
            <p:nvPr/>
          </p:nvSpPr>
          <p:spPr>
            <a:xfrm>
              <a:off x="8343297" y="553597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B4BFAE6-0DBC-4831-8C43-399FC482A3F4}"/>
                </a:ext>
              </a:extLst>
            </p:cNvPr>
            <p:cNvSpPr/>
            <p:nvPr/>
          </p:nvSpPr>
          <p:spPr>
            <a:xfrm>
              <a:off x="9022238" y="510054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EDF2B9F-CB0B-40FE-ABB0-71B469D61ABF}"/>
                </a:ext>
              </a:extLst>
            </p:cNvPr>
            <p:cNvSpPr/>
            <p:nvPr/>
          </p:nvSpPr>
          <p:spPr>
            <a:xfrm>
              <a:off x="9436846" y="313301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296B543-BE7D-4E11-9B8D-F920DB68B675}"/>
                </a:ext>
              </a:extLst>
            </p:cNvPr>
            <p:cNvSpPr/>
            <p:nvPr/>
          </p:nvSpPr>
          <p:spPr>
            <a:xfrm>
              <a:off x="9371209" y="3552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752851F-5C5A-426F-B2DF-D8B389193FF0}"/>
                </a:ext>
              </a:extLst>
            </p:cNvPr>
            <p:cNvSpPr/>
            <p:nvPr/>
          </p:nvSpPr>
          <p:spPr>
            <a:xfrm>
              <a:off x="9828447" y="196097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60B6B6-A154-41AC-B113-98E19F7B9968}"/>
                </a:ext>
              </a:extLst>
            </p:cNvPr>
            <p:cNvSpPr/>
            <p:nvPr/>
          </p:nvSpPr>
          <p:spPr>
            <a:xfrm>
              <a:off x="10542909" y="15981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8779C07-D5C5-4325-A697-26C3A6D96077}"/>
                </a:ext>
              </a:extLst>
            </p:cNvPr>
            <p:cNvSpPr/>
            <p:nvPr/>
          </p:nvSpPr>
          <p:spPr>
            <a:xfrm>
              <a:off x="10956367" y="15981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D0F9621-FC1C-40E2-9C1F-6E73DFF745F7}"/>
                </a:ext>
              </a:extLst>
            </p:cNvPr>
            <p:cNvSpPr/>
            <p:nvPr/>
          </p:nvSpPr>
          <p:spPr>
            <a:xfrm>
              <a:off x="10044132" y="175511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25337E3-F2F2-45F0-800E-2B42EDB310BB}"/>
                </a:ext>
              </a:extLst>
            </p:cNvPr>
            <p:cNvSpPr/>
            <p:nvPr/>
          </p:nvSpPr>
          <p:spPr>
            <a:xfrm>
              <a:off x="11179656" y="15954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04BFE42-F50F-4426-B416-DA7EDE9A3BBE}"/>
                </a:ext>
              </a:extLst>
            </p:cNvPr>
            <p:cNvSpPr/>
            <p:nvPr/>
          </p:nvSpPr>
          <p:spPr>
            <a:xfrm>
              <a:off x="11593114" y="15954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5548C87-7AFD-4FA7-9341-4CB9583366DA}"/>
                </a:ext>
              </a:extLst>
            </p:cNvPr>
            <p:cNvSpPr/>
            <p:nvPr/>
          </p:nvSpPr>
          <p:spPr>
            <a:xfrm>
              <a:off x="7233103" y="16206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Connector 34">
            <a:extLst>
              <a:ext uri="{FF2B5EF4-FFF2-40B4-BE49-F238E27FC236}">
                <a16:creationId xmlns:a16="http://schemas.microsoft.com/office/drawing/2014/main" id="{D8E42EF3-7BDB-43C7-BDD8-DCE07F11F7AE}"/>
              </a:ext>
            </a:extLst>
          </p:cNvPr>
          <p:cNvCxnSpPr>
            <a:stCxn id="13" idx="0"/>
          </p:cNvCxnSpPr>
          <p:nvPr/>
        </p:nvCxnSpPr>
        <p:spPr>
          <a:xfrm flipV="1">
            <a:off x="6860682" y="5535978"/>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AB7256D9-E040-4C33-BEEA-5B4A41A49A14}"/>
              </a:ext>
            </a:extLst>
          </p:cNvPr>
          <p:cNvSpPr/>
          <p:nvPr/>
        </p:nvSpPr>
        <p:spPr>
          <a:xfrm>
            <a:off x="5264926"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957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133E-40BD-4334-9694-F0F4F662E1EB}"/>
              </a:ext>
            </a:extLst>
          </p:cNvPr>
          <p:cNvSpPr>
            <a:spLocks noGrp="1"/>
          </p:cNvSpPr>
          <p:nvPr>
            <p:ph type="title"/>
          </p:nvPr>
        </p:nvSpPr>
        <p:spPr/>
        <p:txBody>
          <a:bodyPr/>
          <a:lstStyle/>
          <a:p>
            <a:r>
              <a:rPr lang="en-US" dirty="0"/>
              <a:t>Optimizing the threshold - ROC</a:t>
            </a:r>
          </a:p>
        </p:txBody>
      </p:sp>
      <p:cxnSp>
        <p:nvCxnSpPr>
          <p:cNvPr id="4" name="Straight Connector 3">
            <a:extLst>
              <a:ext uri="{FF2B5EF4-FFF2-40B4-BE49-F238E27FC236}">
                <a16:creationId xmlns:a16="http://schemas.microsoft.com/office/drawing/2014/main" id="{4BB6822D-0FCC-47AA-912F-F6DC774F0D6B}"/>
              </a:ext>
            </a:extLst>
          </p:cNvPr>
          <p:cNvCxnSpPr>
            <a:cxnSpLocks/>
          </p:cNvCxnSpPr>
          <p:nvPr/>
        </p:nvCxnSpPr>
        <p:spPr>
          <a:xfrm>
            <a:off x="2190552" y="2024193"/>
            <a:ext cx="0" cy="3835905"/>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C548C134-974B-4532-8858-12302B2C3872}"/>
              </a:ext>
            </a:extLst>
          </p:cNvPr>
          <p:cNvCxnSpPr>
            <a:cxnSpLocks/>
          </p:cNvCxnSpPr>
          <p:nvPr/>
        </p:nvCxnSpPr>
        <p:spPr>
          <a:xfrm flipV="1">
            <a:off x="2190552" y="5860099"/>
            <a:ext cx="4288371"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D88C436-78A8-49F3-994B-99171BA0BFAB}"/>
              </a:ext>
            </a:extLst>
          </p:cNvPr>
          <p:cNvSpPr txBox="1"/>
          <p:nvPr/>
        </p:nvSpPr>
        <p:spPr>
          <a:xfrm>
            <a:off x="3359662" y="6022781"/>
            <a:ext cx="1950149" cy="646331"/>
          </a:xfrm>
          <a:prstGeom prst="rect">
            <a:avLst/>
          </a:prstGeom>
          <a:noFill/>
        </p:spPr>
        <p:txBody>
          <a:bodyPr wrap="none" rtlCol="0">
            <a:spAutoFit/>
          </a:bodyPr>
          <a:lstStyle/>
          <a:p>
            <a:pPr algn="ctr"/>
            <a:r>
              <a:rPr lang="en-US" b="1" dirty="0"/>
              <a:t>False Positive Rate</a:t>
            </a:r>
          </a:p>
          <a:p>
            <a:pPr algn="ctr"/>
            <a:r>
              <a:rPr lang="en-US" b="1" dirty="0"/>
              <a:t>(1 – specificity)</a:t>
            </a:r>
          </a:p>
        </p:txBody>
      </p:sp>
      <p:sp>
        <p:nvSpPr>
          <p:cNvPr id="8" name="TextBox 7">
            <a:extLst>
              <a:ext uri="{FF2B5EF4-FFF2-40B4-BE49-F238E27FC236}">
                <a16:creationId xmlns:a16="http://schemas.microsoft.com/office/drawing/2014/main" id="{0F1EEE6B-3998-4657-A4C3-A24326EAB8CA}"/>
              </a:ext>
            </a:extLst>
          </p:cNvPr>
          <p:cNvSpPr txBox="1"/>
          <p:nvPr/>
        </p:nvSpPr>
        <p:spPr>
          <a:xfrm>
            <a:off x="0" y="3351201"/>
            <a:ext cx="1896481" cy="646331"/>
          </a:xfrm>
          <a:prstGeom prst="rect">
            <a:avLst/>
          </a:prstGeom>
          <a:noFill/>
        </p:spPr>
        <p:txBody>
          <a:bodyPr wrap="none" rtlCol="0">
            <a:spAutoFit/>
          </a:bodyPr>
          <a:lstStyle/>
          <a:p>
            <a:pPr algn="ctr"/>
            <a:r>
              <a:rPr lang="en-US" b="1" dirty="0"/>
              <a:t>True Positive Rate</a:t>
            </a:r>
          </a:p>
          <a:p>
            <a:pPr algn="ctr"/>
            <a:r>
              <a:rPr lang="en-US" b="1" dirty="0"/>
              <a:t>(Sensitivity)</a:t>
            </a:r>
          </a:p>
        </p:txBody>
      </p:sp>
      <p:cxnSp>
        <p:nvCxnSpPr>
          <p:cNvPr id="10" name="Straight Connector 9">
            <a:extLst>
              <a:ext uri="{FF2B5EF4-FFF2-40B4-BE49-F238E27FC236}">
                <a16:creationId xmlns:a16="http://schemas.microsoft.com/office/drawing/2014/main" id="{923CC04E-1E50-490D-8617-C38D4AE31DEA}"/>
              </a:ext>
            </a:extLst>
          </p:cNvPr>
          <p:cNvCxnSpPr/>
          <p:nvPr/>
        </p:nvCxnSpPr>
        <p:spPr>
          <a:xfrm flipV="1">
            <a:off x="2190552" y="2024193"/>
            <a:ext cx="3835905" cy="38359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568D8AE-DC13-462F-A6AF-837A76AB53B8}"/>
              </a:ext>
            </a:extLst>
          </p:cNvPr>
          <p:cNvGrpSpPr/>
          <p:nvPr/>
        </p:nvGrpSpPr>
        <p:grpSpPr>
          <a:xfrm>
            <a:off x="6340507" y="1502547"/>
            <a:ext cx="5691875" cy="4953953"/>
            <a:chOff x="6340507" y="1502547"/>
            <a:chExt cx="5691875" cy="4953953"/>
          </a:xfrm>
        </p:grpSpPr>
        <p:cxnSp>
          <p:nvCxnSpPr>
            <p:cNvPr id="9" name="Straight Connector 8">
              <a:extLst>
                <a:ext uri="{FF2B5EF4-FFF2-40B4-BE49-F238E27FC236}">
                  <a16:creationId xmlns:a16="http://schemas.microsoft.com/office/drawing/2014/main" id="{D36EBF30-896F-478D-AE40-CAD8ADCC5A1B}"/>
                </a:ext>
              </a:extLst>
            </p:cNvPr>
            <p:cNvCxnSpPr>
              <a:cxnSpLocks/>
            </p:cNvCxnSpPr>
            <p:nvPr/>
          </p:nvCxnSpPr>
          <p:spPr>
            <a:xfrm>
              <a:off x="7147191" y="15076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0074D61-0A15-4A55-A898-7DCB8290EDDD}"/>
                </a:ext>
              </a:extLst>
            </p:cNvPr>
            <p:cNvSpPr txBox="1"/>
            <p:nvPr/>
          </p:nvSpPr>
          <p:spPr>
            <a:xfrm rot="16200000">
              <a:off x="5827321" y="3179807"/>
              <a:ext cx="1395703" cy="369332"/>
            </a:xfrm>
            <a:prstGeom prst="rect">
              <a:avLst/>
            </a:prstGeom>
            <a:noFill/>
          </p:spPr>
          <p:txBody>
            <a:bodyPr wrap="none" rtlCol="0">
              <a:spAutoFit/>
            </a:bodyPr>
            <a:lstStyle/>
            <a:p>
              <a:r>
                <a:rPr lang="en-US" b="1" dirty="0"/>
                <a:t>Lake Ice-free</a:t>
              </a:r>
            </a:p>
          </p:txBody>
        </p:sp>
        <p:sp>
          <p:nvSpPr>
            <p:cNvPr id="13" name="TextBox 12">
              <a:extLst>
                <a:ext uri="{FF2B5EF4-FFF2-40B4-BE49-F238E27FC236}">
                  <a16:creationId xmlns:a16="http://schemas.microsoft.com/office/drawing/2014/main" id="{80049440-E41F-4287-BC56-07D7A9958CEB}"/>
                </a:ext>
              </a:extLst>
            </p:cNvPr>
            <p:cNvSpPr txBox="1"/>
            <p:nvPr/>
          </p:nvSpPr>
          <p:spPr>
            <a:xfrm>
              <a:off x="6709839" y="5542907"/>
              <a:ext cx="301686" cy="369332"/>
            </a:xfrm>
            <a:prstGeom prst="rect">
              <a:avLst/>
            </a:prstGeom>
            <a:noFill/>
          </p:spPr>
          <p:txBody>
            <a:bodyPr wrap="none" rtlCol="0">
              <a:spAutoFit/>
            </a:bodyPr>
            <a:lstStyle/>
            <a:p>
              <a:r>
                <a:rPr lang="en-US" dirty="0"/>
                <a:t>0</a:t>
              </a:r>
            </a:p>
          </p:txBody>
        </p:sp>
        <p:sp>
          <p:nvSpPr>
            <p:cNvPr id="14" name="TextBox 13">
              <a:extLst>
                <a:ext uri="{FF2B5EF4-FFF2-40B4-BE49-F238E27FC236}">
                  <a16:creationId xmlns:a16="http://schemas.microsoft.com/office/drawing/2014/main" id="{15364F11-1C1A-434B-8837-A0740DDB0B3B}"/>
                </a:ext>
              </a:extLst>
            </p:cNvPr>
            <p:cNvSpPr txBox="1"/>
            <p:nvPr/>
          </p:nvSpPr>
          <p:spPr>
            <a:xfrm>
              <a:off x="6709839" y="1502547"/>
              <a:ext cx="301686" cy="369332"/>
            </a:xfrm>
            <a:prstGeom prst="rect">
              <a:avLst/>
            </a:prstGeom>
            <a:noFill/>
          </p:spPr>
          <p:txBody>
            <a:bodyPr wrap="none" rtlCol="0">
              <a:spAutoFit/>
            </a:bodyPr>
            <a:lstStyle/>
            <a:p>
              <a:r>
                <a:rPr lang="en-US" dirty="0"/>
                <a:t>1</a:t>
              </a:r>
            </a:p>
          </p:txBody>
        </p:sp>
        <p:cxnSp>
          <p:nvCxnSpPr>
            <p:cNvPr id="15" name="Straight Connector 14">
              <a:extLst>
                <a:ext uri="{FF2B5EF4-FFF2-40B4-BE49-F238E27FC236}">
                  <a16:creationId xmlns:a16="http://schemas.microsoft.com/office/drawing/2014/main" id="{A93F98DA-AA20-41C7-89E5-8ADDA1B1F6CC}"/>
                </a:ext>
              </a:extLst>
            </p:cNvPr>
            <p:cNvCxnSpPr>
              <a:cxnSpLocks/>
            </p:cNvCxnSpPr>
            <p:nvPr/>
          </p:nvCxnSpPr>
          <p:spPr>
            <a:xfrm flipV="1">
              <a:off x="7134255" y="58661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1F180213-6C42-451E-931A-059C09323FB6}"/>
                </a:ext>
              </a:extLst>
            </p:cNvPr>
            <p:cNvGrpSpPr/>
            <p:nvPr/>
          </p:nvGrpSpPr>
          <p:grpSpPr>
            <a:xfrm>
              <a:off x="7088971" y="5866103"/>
              <a:ext cx="4943411" cy="590397"/>
              <a:chOff x="2634739" y="6179735"/>
              <a:chExt cx="6355598" cy="590397"/>
            </a:xfrm>
          </p:grpSpPr>
          <p:sp>
            <p:nvSpPr>
              <p:cNvPr id="17" name="TextBox 16">
                <a:extLst>
                  <a:ext uri="{FF2B5EF4-FFF2-40B4-BE49-F238E27FC236}">
                    <a16:creationId xmlns:a16="http://schemas.microsoft.com/office/drawing/2014/main" id="{CA83E17E-994D-4DBE-A4C8-51571A9A5E43}"/>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8" name="TextBox 17">
                <a:extLst>
                  <a:ext uri="{FF2B5EF4-FFF2-40B4-BE49-F238E27FC236}">
                    <a16:creationId xmlns:a16="http://schemas.microsoft.com/office/drawing/2014/main" id="{3D71279D-0D18-455B-9853-6A49C35EF58C}"/>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9" name="TextBox 18">
                <a:extLst>
                  <a:ext uri="{FF2B5EF4-FFF2-40B4-BE49-F238E27FC236}">
                    <a16:creationId xmlns:a16="http://schemas.microsoft.com/office/drawing/2014/main" id="{D11F122E-6884-4C92-AE2C-2ABAFDAA8831}"/>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20" name="Oval 19">
              <a:extLst>
                <a:ext uri="{FF2B5EF4-FFF2-40B4-BE49-F238E27FC236}">
                  <a16:creationId xmlns:a16="http://schemas.microsoft.com/office/drawing/2014/main" id="{8EFA55C6-1F35-4D8B-B9DB-522073493140}"/>
                </a:ext>
              </a:extLst>
            </p:cNvPr>
            <p:cNvSpPr/>
            <p:nvPr/>
          </p:nvSpPr>
          <p:spPr>
            <a:xfrm>
              <a:off x="7628836" y="56248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00E4C5-E812-44EB-A4C4-63BD60D8CF55}"/>
                </a:ext>
              </a:extLst>
            </p:cNvPr>
            <p:cNvSpPr/>
            <p:nvPr/>
          </p:nvSpPr>
          <p:spPr>
            <a:xfrm>
              <a:off x="7986066" y="56248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889BF84-E50F-46EB-A6C6-EF8CD604A187}"/>
                </a:ext>
              </a:extLst>
            </p:cNvPr>
            <p:cNvSpPr/>
            <p:nvPr/>
          </p:nvSpPr>
          <p:spPr>
            <a:xfrm>
              <a:off x="8343297" y="553597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B4BFAE6-0DBC-4831-8C43-399FC482A3F4}"/>
                </a:ext>
              </a:extLst>
            </p:cNvPr>
            <p:cNvSpPr/>
            <p:nvPr/>
          </p:nvSpPr>
          <p:spPr>
            <a:xfrm>
              <a:off x="9022238" y="510054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EDF2B9F-CB0B-40FE-ABB0-71B469D61ABF}"/>
                </a:ext>
              </a:extLst>
            </p:cNvPr>
            <p:cNvSpPr/>
            <p:nvPr/>
          </p:nvSpPr>
          <p:spPr>
            <a:xfrm>
              <a:off x="9436846" y="313301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296B543-BE7D-4E11-9B8D-F920DB68B675}"/>
                </a:ext>
              </a:extLst>
            </p:cNvPr>
            <p:cNvSpPr/>
            <p:nvPr/>
          </p:nvSpPr>
          <p:spPr>
            <a:xfrm>
              <a:off x="9371209" y="3552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752851F-5C5A-426F-B2DF-D8B389193FF0}"/>
                </a:ext>
              </a:extLst>
            </p:cNvPr>
            <p:cNvSpPr/>
            <p:nvPr/>
          </p:nvSpPr>
          <p:spPr>
            <a:xfrm>
              <a:off x="9828447" y="196097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60B6B6-A154-41AC-B113-98E19F7B9968}"/>
                </a:ext>
              </a:extLst>
            </p:cNvPr>
            <p:cNvSpPr/>
            <p:nvPr/>
          </p:nvSpPr>
          <p:spPr>
            <a:xfrm>
              <a:off x="10542909" y="15981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8779C07-D5C5-4325-A697-26C3A6D96077}"/>
                </a:ext>
              </a:extLst>
            </p:cNvPr>
            <p:cNvSpPr/>
            <p:nvPr/>
          </p:nvSpPr>
          <p:spPr>
            <a:xfrm>
              <a:off x="10956367" y="15981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D0F9621-FC1C-40E2-9C1F-6E73DFF745F7}"/>
                </a:ext>
              </a:extLst>
            </p:cNvPr>
            <p:cNvSpPr/>
            <p:nvPr/>
          </p:nvSpPr>
          <p:spPr>
            <a:xfrm>
              <a:off x="10044132" y="175511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25337E3-F2F2-45F0-800E-2B42EDB310BB}"/>
                </a:ext>
              </a:extLst>
            </p:cNvPr>
            <p:cNvSpPr/>
            <p:nvPr/>
          </p:nvSpPr>
          <p:spPr>
            <a:xfrm>
              <a:off x="11179656" y="15954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04BFE42-F50F-4426-B416-DA7EDE9A3BBE}"/>
                </a:ext>
              </a:extLst>
            </p:cNvPr>
            <p:cNvSpPr/>
            <p:nvPr/>
          </p:nvSpPr>
          <p:spPr>
            <a:xfrm>
              <a:off x="11593114" y="15954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5548C87-7AFD-4FA7-9341-4CB9583366DA}"/>
                </a:ext>
              </a:extLst>
            </p:cNvPr>
            <p:cNvSpPr/>
            <p:nvPr/>
          </p:nvSpPr>
          <p:spPr>
            <a:xfrm>
              <a:off x="7233103" y="16206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Connector 34">
            <a:extLst>
              <a:ext uri="{FF2B5EF4-FFF2-40B4-BE49-F238E27FC236}">
                <a16:creationId xmlns:a16="http://schemas.microsoft.com/office/drawing/2014/main" id="{D8E42EF3-7BDB-43C7-BDD8-DCE07F11F7AE}"/>
              </a:ext>
            </a:extLst>
          </p:cNvPr>
          <p:cNvCxnSpPr>
            <a:stCxn id="13" idx="0"/>
          </p:cNvCxnSpPr>
          <p:nvPr/>
        </p:nvCxnSpPr>
        <p:spPr>
          <a:xfrm flipV="1">
            <a:off x="6860682" y="5535978"/>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C0C0B9-9999-477C-B151-100F74DEB309}"/>
              </a:ext>
            </a:extLst>
          </p:cNvPr>
          <p:cNvCxnSpPr/>
          <p:nvPr/>
        </p:nvCxnSpPr>
        <p:spPr>
          <a:xfrm flipV="1">
            <a:off x="6860682" y="4241330"/>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1593B3CC-122E-44AB-9690-C1D018BE9A47}"/>
              </a:ext>
            </a:extLst>
          </p:cNvPr>
          <p:cNvSpPr/>
          <p:nvPr/>
        </p:nvSpPr>
        <p:spPr>
          <a:xfrm>
            <a:off x="5264926"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E8CF113-3192-4EB2-A2A6-AA290444A204}"/>
              </a:ext>
            </a:extLst>
          </p:cNvPr>
          <p:cNvSpPr/>
          <p:nvPr/>
        </p:nvSpPr>
        <p:spPr>
          <a:xfrm>
            <a:off x="4431062"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9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133E-40BD-4334-9694-F0F4F662E1EB}"/>
              </a:ext>
            </a:extLst>
          </p:cNvPr>
          <p:cNvSpPr>
            <a:spLocks noGrp="1"/>
          </p:cNvSpPr>
          <p:nvPr>
            <p:ph type="title"/>
          </p:nvPr>
        </p:nvSpPr>
        <p:spPr/>
        <p:txBody>
          <a:bodyPr/>
          <a:lstStyle/>
          <a:p>
            <a:r>
              <a:rPr lang="en-US" dirty="0"/>
              <a:t>Optimizing the threshold - ROC</a:t>
            </a:r>
          </a:p>
        </p:txBody>
      </p:sp>
      <p:cxnSp>
        <p:nvCxnSpPr>
          <p:cNvPr id="4" name="Straight Connector 3">
            <a:extLst>
              <a:ext uri="{FF2B5EF4-FFF2-40B4-BE49-F238E27FC236}">
                <a16:creationId xmlns:a16="http://schemas.microsoft.com/office/drawing/2014/main" id="{4BB6822D-0FCC-47AA-912F-F6DC774F0D6B}"/>
              </a:ext>
            </a:extLst>
          </p:cNvPr>
          <p:cNvCxnSpPr>
            <a:cxnSpLocks/>
          </p:cNvCxnSpPr>
          <p:nvPr/>
        </p:nvCxnSpPr>
        <p:spPr>
          <a:xfrm>
            <a:off x="2190552" y="2024193"/>
            <a:ext cx="0" cy="3835905"/>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C548C134-974B-4532-8858-12302B2C3872}"/>
              </a:ext>
            </a:extLst>
          </p:cNvPr>
          <p:cNvCxnSpPr>
            <a:cxnSpLocks/>
          </p:cNvCxnSpPr>
          <p:nvPr/>
        </p:nvCxnSpPr>
        <p:spPr>
          <a:xfrm flipV="1">
            <a:off x="2190552" y="5860099"/>
            <a:ext cx="4288371"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D88C436-78A8-49F3-994B-99171BA0BFAB}"/>
              </a:ext>
            </a:extLst>
          </p:cNvPr>
          <p:cNvSpPr txBox="1"/>
          <p:nvPr/>
        </p:nvSpPr>
        <p:spPr>
          <a:xfrm>
            <a:off x="3359662" y="6022781"/>
            <a:ext cx="1950149" cy="646331"/>
          </a:xfrm>
          <a:prstGeom prst="rect">
            <a:avLst/>
          </a:prstGeom>
          <a:noFill/>
        </p:spPr>
        <p:txBody>
          <a:bodyPr wrap="none" rtlCol="0">
            <a:spAutoFit/>
          </a:bodyPr>
          <a:lstStyle/>
          <a:p>
            <a:pPr algn="ctr"/>
            <a:r>
              <a:rPr lang="en-US" b="1" dirty="0"/>
              <a:t>False Positive Rate</a:t>
            </a:r>
          </a:p>
          <a:p>
            <a:pPr algn="ctr"/>
            <a:r>
              <a:rPr lang="en-US" b="1" dirty="0"/>
              <a:t>(1 – specificity)</a:t>
            </a:r>
          </a:p>
        </p:txBody>
      </p:sp>
      <p:sp>
        <p:nvSpPr>
          <p:cNvPr id="8" name="TextBox 7">
            <a:extLst>
              <a:ext uri="{FF2B5EF4-FFF2-40B4-BE49-F238E27FC236}">
                <a16:creationId xmlns:a16="http://schemas.microsoft.com/office/drawing/2014/main" id="{0F1EEE6B-3998-4657-A4C3-A24326EAB8CA}"/>
              </a:ext>
            </a:extLst>
          </p:cNvPr>
          <p:cNvSpPr txBox="1"/>
          <p:nvPr/>
        </p:nvSpPr>
        <p:spPr>
          <a:xfrm>
            <a:off x="0" y="3351201"/>
            <a:ext cx="1896481" cy="646331"/>
          </a:xfrm>
          <a:prstGeom prst="rect">
            <a:avLst/>
          </a:prstGeom>
          <a:noFill/>
        </p:spPr>
        <p:txBody>
          <a:bodyPr wrap="none" rtlCol="0">
            <a:spAutoFit/>
          </a:bodyPr>
          <a:lstStyle/>
          <a:p>
            <a:pPr algn="ctr"/>
            <a:r>
              <a:rPr lang="en-US" b="1" dirty="0"/>
              <a:t>True Positive Rate</a:t>
            </a:r>
          </a:p>
          <a:p>
            <a:pPr algn="ctr"/>
            <a:r>
              <a:rPr lang="en-US" b="1" dirty="0"/>
              <a:t>(Sensitivity)</a:t>
            </a:r>
          </a:p>
        </p:txBody>
      </p:sp>
      <p:cxnSp>
        <p:nvCxnSpPr>
          <p:cNvPr id="10" name="Straight Connector 9">
            <a:extLst>
              <a:ext uri="{FF2B5EF4-FFF2-40B4-BE49-F238E27FC236}">
                <a16:creationId xmlns:a16="http://schemas.microsoft.com/office/drawing/2014/main" id="{923CC04E-1E50-490D-8617-C38D4AE31DEA}"/>
              </a:ext>
            </a:extLst>
          </p:cNvPr>
          <p:cNvCxnSpPr/>
          <p:nvPr/>
        </p:nvCxnSpPr>
        <p:spPr>
          <a:xfrm flipV="1">
            <a:off x="2190552" y="2024193"/>
            <a:ext cx="3835905" cy="38359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568D8AE-DC13-462F-A6AF-837A76AB53B8}"/>
              </a:ext>
            </a:extLst>
          </p:cNvPr>
          <p:cNvGrpSpPr/>
          <p:nvPr/>
        </p:nvGrpSpPr>
        <p:grpSpPr>
          <a:xfrm>
            <a:off x="6340507" y="1502547"/>
            <a:ext cx="5691875" cy="4953953"/>
            <a:chOff x="6340507" y="1502547"/>
            <a:chExt cx="5691875" cy="4953953"/>
          </a:xfrm>
        </p:grpSpPr>
        <p:cxnSp>
          <p:nvCxnSpPr>
            <p:cNvPr id="9" name="Straight Connector 8">
              <a:extLst>
                <a:ext uri="{FF2B5EF4-FFF2-40B4-BE49-F238E27FC236}">
                  <a16:creationId xmlns:a16="http://schemas.microsoft.com/office/drawing/2014/main" id="{D36EBF30-896F-478D-AE40-CAD8ADCC5A1B}"/>
                </a:ext>
              </a:extLst>
            </p:cNvPr>
            <p:cNvCxnSpPr>
              <a:cxnSpLocks/>
            </p:cNvCxnSpPr>
            <p:nvPr/>
          </p:nvCxnSpPr>
          <p:spPr>
            <a:xfrm>
              <a:off x="7147191" y="15076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0074D61-0A15-4A55-A898-7DCB8290EDDD}"/>
                </a:ext>
              </a:extLst>
            </p:cNvPr>
            <p:cNvSpPr txBox="1"/>
            <p:nvPr/>
          </p:nvSpPr>
          <p:spPr>
            <a:xfrm rot="16200000">
              <a:off x="5827321" y="3179807"/>
              <a:ext cx="1395703" cy="369332"/>
            </a:xfrm>
            <a:prstGeom prst="rect">
              <a:avLst/>
            </a:prstGeom>
            <a:noFill/>
          </p:spPr>
          <p:txBody>
            <a:bodyPr wrap="none" rtlCol="0">
              <a:spAutoFit/>
            </a:bodyPr>
            <a:lstStyle/>
            <a:p>
              <a:r>
                <a:rPr lang="en-US" b="1" dirty="0"/>
                <a:t>Lake Ice-free</a:t>
              </a:r>
            </a:p>
          </p:txBody>
        </p:sp>
        <p:sp>
          <p:nvSpPr>
            <p:cNvPr id="13" name="TextBox 12">
              <a:extLst>
                <a:ext uri="{FF2B5EF4-FFF2-40B4-BE49-F238E27FC236}">
                  <a16:creationId xmlns:a16="http://schemas.microsoft.com/office/drawing/2014/main" id="{80049440-E41F-4287-BC56-07D7A9958CEB}"/>
                </a:ext>
              </a:extLst>
            </p:cNvPr>
            <p:cNvSpPr txBox="1"/>
            <p:nvPr/>
          </p:nvSpPr>
          <p:spPr>
            <a:xfrm>
              <a:off x="6709839" y="5542907"/>
              <a:ext cx="301686" cy="369332"/>
            </a:xfrm>
            <a:prstGeom prst="rect">
              <a:avLst/>
            </a:prstGeom>
            <a:noFill/>
          </p:spPr>
          <p:txBody>
            <a:bodyPr wrap="none" rtlCol="0">
              <a:spAutoFit/>
            </a:bodyPr>
            <a:lstStyle/>
            <a:p>
              <a:r>
                <a:rPr lang="en-US" dirty="0"/>
                <a:t>0</a:t>
              </a:r>
            </a:p>
          </p:txBody>
        </p:sp>
        <p:sp>
          <p:nvSpPr>
            <p:cNvPr id="14" name="TextBox 13">
              <a:extLst>
                <a:ext uri="{FF2B5EF4-FFF2-40B4-BE49-F238E27FC236}">
                  <a16:creationId xmlns:a16="http://schemas.microsoft.com/office/drawing/2014/main" id="{15364F11-1C1A-434B-8837-A0740DDB0B3B}"/>
                </a:ext>
              </a:extLst>
            </p:cNvPr>
            <p:cNvSpPr txBox="1"/>
            <p:nvPr/>
          </p:nvSpPr>
          <p:spPr>
            <a:xfrm>
              <a:off x="6709839" y="1502547"/>
              <a:ext cx="301686" cy="369332"/>
            </a:xfrm>
            <a:prstGeom prst="rect">
              <a:avLst/>
            </a:prstGeom>
            <a:noFill/>
          </p:spPr>
          <p:txBody>
            <a:bodyPr wrap="none" rtlCol="0">
              <a:spAutoFit/>
            </a:bodyPr>
            <a:lstStyle/>
            <a:p>
              <a:r>
                <a:rPr lang="en-US" dirty="0"/>
                <a:t>1</a:t>
              </a:r>
            </a:p>
          </p:txBody>
        </p:sp>
        <p:cxnSp>
          <p:nvCxnSpPr>
            <p:cNvPr id="15" name="Straight Connector 14">
              <a:extLst>
                <a:ext uri="{FF2B5EF4-FFF2-40B4-BE49-F238E27FC236}">
                  <a16:creationId xmlns:a16="http://schemas.microsoft.com/office/drawing/2014/main" id="{A93F98DA-AA20-41C7-89E5-8ADDA1B1F6CC}"/>
                </a:ext>
              </a:extLst>
            </p:cNvPr>
            <p:cNvCxnSpPr>
              <a:cxnSpLocks/>
            </p:cNvCxnSpPr>
            <p:nvPr/>
          </p:nvCxnSpPr>
          <p:spPr>
            <a:xfrm flipV="1">
              <a:off x="7134255" y="58661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1F180213-6C42-451E-931A-059C09323FB6}"/>
                </a:ext>
              </a:extLst>
            </p:cNvPr>
            <p:cNvGrpSpPr/>
            <p:nvPr/>
          </p:nvGrpSpPr>
          <p:grpSpPr>
            <a:xfrm>
              <a:off x="7088971" y="5866103"/>
              <a:ext cx="4943411" cy="590397"/>
              <a:chOff x="2634739" y="6179735"/>
              <a:chExt cx="6355598" cy="590397"/>
            </a:xfrm>
          </p:grpSpPr>
          <p:sp>
            <p:nvSpPr>
              <p:cNvPr id="17" name="TextBox 16">
                <a:extLst>
                  <a:ext uri="{FF2B5EF4-FFF2-40B4-BE49-F238E27FC236}">
                    <a16:creationId xmlns:a16="http://schemas.microsoft.com/office/drawing/2014/main" id="{CA83E17E-994D-4DBE-A4C8-51571A9A5E43}"/>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8" name="TextBox 17">
                <a:extLst>
                  <a:ext uri="{FF2B5EF4-FFF2-40B4-BE49-F238E27FC236}">
                    <a16:creationId xmlns:a16="http://schemas.microsoft.com/office/drawing/2014/main" id="{3D71279D-0D18-455B-9853-6A49C35EF58C}"/>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9" name="TextBox 18">
                <a:extLst>
                  <a:ext uri="{FF2B5EF4-FFF2-40B4-BE49-F238E27FC236}">
                    <a16:creationId xmlns:a16="http://schemas.microsoft.com/office/drawing/2014/main" id="{D11F122E-6884-4C92-AE2C-2ABAFDAA8831}"/>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20" name="Oval 19">
              <a:extLst>
                <a:ext uri="{FF2B5EF4-FFF2-40B4-BE49-F238E27FC236}">
                  <a16:creationId xmlns:a16="http://schemas.microsoft.com/office/drawing/2014/main" id="{8EFA55C6-1F35-4D8B-B9DB-522073493140}"/>
                </a:ext>
              </a:extLst>
            </p:cNvPr>
            <p:cNvSpPr/>
            <p:nvPr/>
          </p:nvSpPr>
          <p:spPr>
            <a:xfrm>
              <a:off x="7628836" y="56248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00E4C5-E812-44EB-A4C4-63BD60D8CF55}"/>
                </a:ext>
              </a:extLst>
            </p:cNvPr>
            <p:cNvSpPr/>
            <p:nvPr/>
          </p:nvSpPr>
          <p:spPr>
            <a:xfrm>
              <a:off x="7986066" y="56248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889BF84-E50F-46EB-A6C6-EF8CD604A187}"/>
                </a:ext>
              </a:extLst>
            </p:cNvPr>
            <p:cNvSpPr/>
            <p:nvPr/>
          </p:nvSpPr>
          <p:spPr>
            <a:xfrm>
              <a:off x="8343297" y="553597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B4BFAE6-0DBC-4831-8C43-399FC482A3F4}"/>
                </a:ext>
              </a:extLst>
            </p:cNvPr>
            <p:cNvSpPr/>
            <p:nvPr/>
          </p:nvSpPr>
          <p:spPr>
            <a:xfrm>
              <a:off x="9022238" y="510054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EDF2B9F-CB0B-40FE-ABB0-71B469D61ABF}"/>
                </a:ext>
              </a:extLst>
            </p:cNvPr>
            <p:cNvSpPr/>
            <p:nvPr/>
          </p:nvSpPr>
          <p:spPr>
            <a:xfrm>
              <a:off x="9436846" y="313301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296B543-BE7D-4E11-9B8D-F920DB68B675}"/>
                </a:ext>
              </a:extLst>
            </p:cNvPr>
            <p:cNvSpPr/>
            <p:nvPr/>
          </p:nvSpPr>
          <p:spPr>
            <a:xfrm>
              <a:off x="9371209" y="3552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752851F-5C5A-426F-B2DF-D8B389193FF0}"/>
                </a:ext>
              </a:extLst>
            </p:cNvPr>
            <p:cNvSpPr/>
            <p:nvPr/>
          </p:nvSpPr>
          <p:spPr>
            <a:xfrm>
              <a:off x="9828447" y="196097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60B6B6-A154-41AC-B113-98E19F7B9968}"/>
                </a:ext>
              </a:extLst>
            </p:cNvPr>
            <p:cNvSpPr/>
            <p:nvPr/>
          </p:nvSpPr>
          <p:spPr>
            <a:xfrm>
              <a:off x="10542909" y="15981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8779C07-D5C5-4325-A697-26C3A6D96077}"/>
                </a:ext>
              </a:extLst>
            </p:cNvPr>
            <p:cNvSpPr/>
            <p:nvPr/>
          </p:nvSpPr>
          <p:spPr>
            <a:xfrm>
              <a:off x="10956367" y="15981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D0F9621-FC1C-40E2-9C1F-6E73DFF745F7}"/>
                </a:ext>
              </a:extLst>
            </p:cNvPr>
            <p:cNvSpPr/>
            <p:nvPr/>
          </p:nvSpPr>
          <p:spPr>
            <a:xfrm>
              <a:off x="10044132" y="175511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25337E3-F2F2-45F0-800E-2B42EDB310BB}"/>
                </a:ext>
              </a:extLst>
            </p:cNvPr>
            <p:cNvSpPr/>
            <p:nvPr/>
          </p:nvSpPr>
          <p:spPr>
            <a:xfrm>
              <a:off x="11179656" y="15954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04BFE42-F50F-4426-B416-DA7EDE9A3BBE}"/>
                </a:ext>
              </a:extLst>
            </p:cNvPr>
            <p:cNvSpPr/>
            <p:nvPr/>
          </p:nvSpPr>
          <p:spPr>
            <a:xfrm>
              <a:off x="11593114" y="15954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5548C87-7AFD-4FA7-9341-4CB9583366DA}"/>
                </a:ext>
              </a:extLst>
            </p:cNvPr>
            <p:cNvSpPr/>
            <p:nvPr/>
          </p:nvSpPr>
          <p:spPr>
            <a:xfrm>
              <a:off x="7233103" y="16206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Connector 34">
            <a:extLst>
              <a:ext uri="{FF2B5EF4-FFF2-40B4-BE49-F238E27FC236}">
                <a16:creationId xmlns:a16="http://schemas.microsoft.com/office/drawing/2014/main" id="{D8E42EF3-7BDB-43C7-BDD8-DCE07F11F7AE}"/>
              </a:ext>
            </a:extLst>
          </p:cNvPr>
          <p:cNvCxnSpPr>
            <a:stCxn id="13" idx="0"/>
          </p:cNvCxnSpPr>
          <p:nvPr/>
        </p:nvCxnSpPr>
        <p:spPr>
          <a:xfrm flipV="1">
            <a:off x="6860682" y="5535978"/>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C0C0B9-9999-477C-B151-100F74DEB309}"/>
              </a:ext>
            </a:extLst>
          </p:cNvPr>
          <p:cNvCxnSpPr/>
          <p:nvPr/>
        </p:nvCxnSpPr>
        <p:spPr>
          <a:xfrm flipV="1">
            <a:off x="6860682" y="4241330"/>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64DC97F-D34D-4BE3-A819-37694BD9B40C}"/>
              </a:ext>
            </a:extLst>
          </p:cNvPr>
          <p:cNvCxnSpPr/>
          <p:nvPr/>
        </p:nvCxnSpPr>
        <p:spPr>
          <a:xfrm flipV="1">
            <a:off x="6860682" y="3458967"/>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91A7AF0-8970-49BF-BADB-FAFF37478276}"/>
              </a:ext>
            </a:extLst>
          </p:cNvPr>
          <p:cNvSpPr/>
          <p:nvPr/>
        </p:nvSpPr>
        <p:spPr>
          <a:xfrm>
            <a:off x="5264926"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9CEB1AF-4FF2-4D18-BC31-BE38E263FF1C}"/>
              </a:ext>
            </a:extLst>
          </p:cNvPr>
          <p:cNvSpPr/>
          <p:nvPr/>
        </p:nvSpPr>
        <p:spPr>
          <a:xfrm>
            <a:off x="4431062"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EA66792-12B0-420C-B8A7-540C13416567}"/>
              </a:ext>
            </a:extLst>
          </p:cNvPr>
          <p:cNvSpPr/>
          <p:nvPr/>
        </p:nvSpPr>
        <p:spPr>
          <a:xfrm>
            <a:off x="3579635" y="2418019"/>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8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133E-40BD-4334-9694-F0F4F662E1EB}"/>
              </a:ext>
            </a:extLst>
          </p:cNvPr>
          <p:cNvSpPr>
            <a:spLocks noGrp="1"/>
          </p:cNvSpPr>
          <p:nvPr>
            <p:ph type="title"/>
          </p:nvPr>
        </p:nvSpPr>
        <p:spPr/>
        <p:txBody>
          <a:bodyPr/>
          <a:lstStyle/>
          <a:p>
            <a:r>
              <a:rPr lang="en-US" dirty="0"/>
              <a:t>Optimizing the threshold - ROC</a:t>
            </a:r>
          </a:p>
        </p:txBody>
      </p:sp>
      <p:cxnSp>
        <p:nvCxnSpPr>
          <p:cNvPr id="4" name="Straight Connector 3">
            <a:extLst>
              <a:ext uri="{FF2B5EF4-FFF2-40B4-BE49-F238E27FC236}">
                <a16:creationId xmlns:a16="http://schemas.microsoft.com/office/drawing/2014/main" id="{4BB6822D-0FCC-47AA-912F-F6DC774F0D6B}"/>
              </a:ext>
            </a:extLst>
          </p:cNvPr>
          <p:cNvCxnSpPr>
            <a:cxnSpLocks/>
          </p:cNvCxnSpPr>
          <p:nvPr/>
        </p:nvCxnSpPr>
        <p:spPr>
          <a:xfrm>
            <a:off x="2190552" y="2024193"/>
            <a:ext cx="0" cy="3835905"/>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C548C134-974B-4532-8858-12302B2C3872}"/>
              </a:ext>
            </a:extLst>
          </p:cNvPr>
          <p:cNvCxnSpPr>
            <a:cxnSpLocks/>
          </p:cNvCxnSpPr>
          <p:nvPr/>
        </p:nvCxnSpPr>
        <p:spPr>
          <a:xfrm flipV="1">
            <a:off x="2190552" y="5860099"/>
            <a:ext cx="4288371"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D88C436-78A8-49F3-994B-99171BA0BFAB}"/>
              </a:ext>
            </a:extLst>
          </p:cNvPr>
          <p:cNvSpPr txBox="1"/>
          <p:nvPr/>
        </p:nvSpPr>
        <p:spPr>
          <a:xfrm>
            <a:off x="3359662" y="6022781"/>
            <a:ext cx="1950149" cy="646331"/>
          </a:xfrm>
          <a:prstGeom prst="rect">
            <a:avLst/>
          </a:prstGeom>
          <a:noFill/>
        </p:spPr>
        <p:txBody>
          <a:bodyPr wrap="none" rtlCol="0">
            <a:spAutoFit/>
          </a:bodyPr>
          <a:lstStyle/>
          <a:p>
            <a:pPr algn="ctr"/>
            <a:r>
              <a:rPr lang="en-US" b="1" dirty="0"/>
              <a:t>False Positive Rate</a:t>
            </a:r>
          </a:p>
          <a:p>
            <a:pPr algn="ctr"/>
            <a:r>
              <a:rPr lang="en-US" b="1" dirty="0"/>
              <a:t>(1 – specificity)</a:t>
            </a:r>
          </a:p>
        </p:txBody>
      </p:sp>
      <p:sp>
        <p:nvSpPr>
          <p:cNvPr id="8" name="TextBox 7">
            <a:extLst>
              <a:ext uri="{FF2B5EF4-FFF2-40B4-BE49-F238E27FC236}">
                <a16:creationId xmlns:a16="http://schemas.microsoft.com/office/drawing/2014/main" id="{0F1EEE6B-3998-4657-A4C3-A24326EAB8CA}"/>
              </a:ext>
            </a:extLst>
          </p:cNvPr>
          <p:cNvSpPr txBox="1"/>
          <p:nvPr/>
        </p:nvSpPr>
        <p:spPr>
          <a:xfrm>
            <a:off x="0" y="3351201"/>
            <a:ext cx="1896481" cy="646331"/>
          </a:xfrm>
          <a:prstGeom prst="rect">
            <a:avLst/>
          </a:prstGeom>
          <a:noFill/>
        </p:spPr>
        <p:txBody>
          <a:bodyPr wrap="none" rtlCol="0">
            <a:spAutoFit/>
          </a:bodyPr>
          <a:lstStyle/>
          <a:p>
            <a:pPr algn="ctr"/>
            <a:r>
              <a:rPr lang="en-US" b="1" dirty="0"/>
              <a:t>True Positive Rate</a:t>
            </a:r>
          </a:p>
          <a:p>
            <a:pPr algn="ctr"/>
            <a:r>
              <a:rPr lang="en-US" b="1" dirty="0"/>
              <a:t>(Sensitivity)</a:t>
            </a:r>
          </a:p>
        </p:txBody>
      </p:sp>
      <p:cxnSp>
        <p:nvCxnSpPr>
          <p:cNvPr id="10" name="Straight Connector 9">
            <a:extLst>
              <a:ext uri="{FF2B5EF4-FFF2-40B4-BE49-F238E27FC236}">
                <a16:creationId xmlns:a16="http://schemas.microsoft.com/office/drawing/2014/main" id="{923CC04E-1E50-490D-8617-C38D4AE31DEA}"/>
              </a:ext>
            </a:extLst>
          </p:cNvPr>
          <p:cNvCxnSpPr/>
          <p:nvPr/>
        </p:nvCxnSpPr>
        <p:spPr>
          <a:xfrm flipV="1">
            <a:off x="2190552" y="2024193"/>
            <a:ext cx="3835905" cy="38359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568D8AE-DC13-462F-A6AF-837A76AB53B8}"/>
              </a:ext>
            </a:extLst>
          </p:cNvPr>
          <p:cNvGrpSpPr/>
          <p:nvPr/>
        </p:nvGrpSpPr>
        <p:grpSpPr>
          <a:xfrm>
            <a:off x="6340507" y="1502547"/>
            <a:ext cx="5691875" cy="4953953"/>
            <a:chOff x="6340507" y="1502547"/>
            <a:chExt cx="5691875" cy="4953953"/>
          </a:xfrm>
        </p:grpSpPr>
        <p:cxnSp>
          <p:nvCxnSpPr>
            <p:cNvPr id="9" name="Straight Connector 8">
              <a:extLst>
                <a:ext uri="{FF2B5EF4-FFF2-40B4-BE49-F238E27FC236}">
                  <a16:creationId xmlns:a16="http://schemas.microsoft.com/office/drawing/2014/main" id="{D36EBF30-896F-478D-AE40-CAD8ADCC5A1B}"/>
                </a:ext>
              </a:extLst>
            </p:cNvPr>
            <p:cNvCxnSpPr>
              <a:cxnSpLocks/>
            </p:cNvCxnSpPr>
            <p:nvPr/>
          </p:nvCxnSpPr>
          <p:spPr>
            <a:xfrm>
              <a:off x="7147191" y="15076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0074D61-0A15-4A55-A898-7DCB8290EDDD}"/>
                </a:ext>
              </a:extLst>
            </p:cNvPr>
            <p:cNvSpPr txBox="1"/>
            <p:nvPr/>
          </p:nvSpPr>
          <p:spPr>
            <a:xfrm rot="16200000">
              <a:off x="5827321" y="3179807"/>
              <a:ext cx="1395703" cy="369332"/>
            </a:xfrm>
            <a:prstGeom prst="rect">
              <a:avLst/>
            </a:prstGeom>
            <a:noFill/>
          </p:spPr>
          <p:txBody>
            <a:bodyPr wrap="none" rtlCol="0">
              <a:spAutoFit/>
            </a:bodyPr>
            <a:lstStyle/>
            <a:p>
              <a:r>
                <a:rPr lang="en-US" b="1" dirty="0"/>
                <a:t>Lake Ice-free</a:t>
              </a:r>
            </a:p>
          </p:txBody>
        </p:sp>
        <p:sp>
          <p:nvSpPr>
            <p:cNvPr id="13" name="TextBox 12">
              <a:extLst>
                <a:ext uri="{FF2B5EF4-FFF2-40B4-BE49-F238E27FC236}">
                  <a16:creationId xmlns:a16="http://schemas.microsoft.com/office/drawing/2014/main" id="{80049440-E41F-4287-BC56-07D7A9958CEB}"/>
                </a:ext>
              </a:extLst>
            </p:cNvPr>
            <p:cNvSpPr txBox="1"/>
            <p:nvPr/>
          </p:nvSpPr>
          <p:spPr>
            <a:xfrm>
              <a:off x="6709839" y="5542907"/>
              <a:ext cx="301686" cy="369332"/>
            </a:xfrm>
            <a:prstGeom prst="rect">
              <a:avLst/>
            </a:prstGeom>
            <a:noFill/>
          </p:spPr>
          <p:txBody>
            <a:bodyPr wrap="none" rtlCol="0">
              <a:spAutoFit/>
            </a:bodyPr>
            <a:lstStyle/>
            <a:p>
              <a:r>
                <a:rPr lang="en-US" dirty="0"/>
                <a:t>0</a:t>
              </a:r>
            </a:p>
          </p:txBody>
        </p:sp>
        <p:sp>
          <p:nvSpPr>
            <p:cNvPr id="14" name="TextBox 13">
              <a:extLst>
                <a:ext uri="{FF2B5EF4-FFF2-40B4-BE49-F238E27FC236}">
                  <a16:creationId xmlns:a16="http://schemas.microsoft.com/office/drawing/2014/main" id="{15364F11-1C1A-434B-8837-A0740DDB0B3B}"/>
                </a:ext>
              </a:extLst>
            </p:cNvPr>
            <p:cNvSpPr txBox="1"/>
            <p:nvPr/>
          </p:nvSpPr>
          <p:spPr>
            <a:xfrm>
              <a:off x="6709839" y="1502547"/>
              <a:ext cx="301686" cy="369332"/>
            </a:xfrm>
            <a:prstGeom prst="rect">
              <a:avLst/>
            </a:prstGeom>
            <a:noFill/>
          </p:spPr>
          <p:txBody>
            <a:bodyPr wrap="none" rtlCol="0">
              <a:spAutoFit/>
            </a:bodyPr>
            <a:lstStyle/>
            <a:p>
              <a:r>
                <a:rPr lang="en-US" dirty="0"/>
                <a:t>1</a:t>
              </a:r>
            </a:p>
          </p:txBody>
        </p:sp>
        <p:cxnSp>
          <p:nvCxnSpPr>
            <p:cNvPr id="15" name="Straight Connector 14">
              <a:extLst>
                <a:ext uri="{FF2B5EF4-FFF2-40B4-BE49-F238E27FC236}">
                  <a16:creationId xmlns:a16="http://schemas.microsoft.com/office/drawing/2014/main" id="{A93F98DA-AA20-41C7-89E5-8ADDA1B1F6CC}"/>
                </a:ext>
              </a:extLst>
            </p:cNvPr>
            <p:cNvCxnSpPr>
              <a:cxnSpLocks/>
            </p:cNvCxnSpPr>
            <p:nvPr/>
          </p:nvCxnSpPr>
          <p:spPr>
            <a:xfrm flipV="1">
              <a:off x="7134255" y="58661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1F180213-6C42-451E-931A-059C09323FB6}"/>
                </a:ext>
              </a:extLst>
            </p:cNvPr>
            <p:cNvGrpSpPr/>
            <p:nvPr/>
          </p:nvGrpSpPr>
          <p:grpSpPr>
            <a:xfrm>
              <a:off x="7088971" y="5866103"/>
              <a:ext cx="4943411" cy="590397"/>
              <a:chOff x="2634739" y="6179735"/>
              <a:chExt cx="6355598" cy="590397"/>
            </a:xfrm>
          </p:grpSpPr>
          <p:sp>
            <p:nvSpPr>
              <p:cNvPr id="17" name="TextBox 16">
                <a:extLst>
                  <a:ext uri="{FF2B5EF4-FFF2-40B4-BE49-F238E27FC236}">
                    <a16:creationId xmlns:a16="http://schemas.microsoft.com/office/drawing/2014/main" id="{CA83E17E-994D-4DBE-A4C8-51571A9A5E43}"/>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8" name="TextBox 17">
                <a:extLst>
                  <a:ext uri="{FF2B5EF4-FFF2-40B4-BE49-F238E27FC236}">
                    <a16:creationId xmlns:a16="http://schemas.microsoft.com/office/drawing/2014/main" id="{3D71279D-0D18-455B-9853-6A49C35EF58C}"/>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9" name="TextBox 18">
                <a:extLst>
                  <a:ext uri="{FF2B5EF4-FFF2-40B4-BE49-F238E27FC236}">
                    <a16:creationId xmlns:a16="http://schemas.microsoft.com/office/drawing/2014/main" id="{D11F122E-6884-4C92-AE2C-2ABAFDAA8831}"/>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20" name="Oval 19">
              <a:extLst>
                <a:ext uri="{FF2B5EF4-FFF2-40B4-BE49-F238E27FC236}">
                  <a16:creationId xmlns:a16="http://schemas.microsoft.com/office/drawing/2014/main" id="{8EFA55C6-1F35-4D8B-B9DB-522073493140}"/>
                </a:ext>
              </a:extLst>
            </p:cNvPr>
            <p:cNvSpPr/>
            <p:nvPr/>
          </p:nvSpPr>
          <p:spPr>
            <a:xfrm>
              <a:off x="7628836" y="56248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00E4C5-E812-44EB-A4C4-63BD60D8CF55}"/>
                </a:ext>
              </a:extLst>
            </p:cNvPr>
            <p:cNvSpPr/>
            <p:nvPr/>
          </p:nvSpPr>
          <p:spPr>
            <a:xfrm>
              <a:off x="7986066" y="56248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889BF84-E50F-46EB-A6C6-EF8CD604A187}"/>
                </a:ext>
              </a:extLst>
            </p:cNvPr>
            <p:cNvSpPr/>
            <p:nvPr/>
          </p:nvSpPr>
          <p:spPr>
            <a:xfrm>
              <a:off x="8343297" y="553597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B4BFAE6-0DBC-4831-8C43-399FC482A3F4}"/>
                </a:ext>
              </a:extLst>
            </p:cNvPr>
            <p:cNvSpPr/>
            <p:nvPr/>
          </p:nvSpPr>
          <p:spPr>
            <a:xfrm>
              <a:off x="9022238" y="510054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EDF2B9F-CB0B-40FE-ABB0-71B469D61ABF}"/>
                </a:ext>
              </a:extLst>
            </p:cNvPr>
            <p:cNvSpPr/>
            <p:nvPr/>
          </p:nvSpPr>
          <p:spPr>
            <a:xfrm>
              <a:off x="9436846" y="313301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296B543-BE7D-4E11-9B8D-F920DB68B675}"/>
                </a:ext>
              </a:extLst>
            </p:cNvPr>
            <p:cNvSpPr/>
            <p:nvPr/>
          </p:nvSpPr>
          <p:spPr>
            <a:xfrm>
              <a:off x="9371209" y="3552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752851F-5C5A-426F-B2DF-D8B389193FF0}"/>
                </a:ext>
              </a:extLst>
            </p:cNvPr>
            <p:cNvSpPr/>
            <p:nvPr/>
          </p:nvSpPr>
          <p:spPr>
            <a:xfrm>
              <a:off x="9828447" y="196097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60B6B6-A154-41AC-B113-98E19F7B9968}"/>
                </a:ext>
              </a:extLst>
            </p:cNvPr>
            <p:cNvSpPr/>
            <p:nvPr/>
          </p:nvSpPr>
          <p:spPr>
            <a:xfrm>
              <a:off x="10542909" y="15981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8779C07-D5C5-4325-A697-26C3A6D96077}"/>
                </a:ext>
              </a:extLst>
            </p:cNvPr>
            <p:cNvSpPr/>
            <p:nvPr/>
          </p:nvSpPr>
          <p:spPr>
            <a:xfrm>
              <a:off x="10956367" y="15981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D0F9621-FC1C-40E2-9C1F-6E73DFF745F7}"/>
                </a:ext>
              </a:extLst>
            </p:cNvPr>
            <p:cNvSpPr/>
            <p:nvPr/>
          </p:nvSpPr>
          <p:spPr>
            <a:xfrm>
              <a:off x="10044132" y="175511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25337E3-F2F2-45F0-800E-2B42EDB310BB}"/>
                </a:ext>
              </a:extLst>
            </p:cNvPr>
            <p:cNvSpPr/>
            <p:nvPr/>
          </p:nvSpPr>
          <p:spPr>
            <a:xfrm>
              <a:off x="11179656" y="15954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04BFE42-F50F-4426-B416-DA7EDE9A3BBE}"/>
                </a:ext>
              </a:extLst>
            </p:cNvPr>
            <p:cNvSpPr/>
            <p:nvPr/>
          </p:nvSpPr>
          <p:spPr>
            <a:xfrm>
              <a:off x="11593114" y="15954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5548C87-7AFD-4FA7-9341-4CB9583366DA}"/>
                </a:ext>
              </a:extLst>
            </p:cNvPr>
            <p:cNvSpPr/>
            <p:nvPr/>
          </p:nvSpPr>
          <p:spPr>
            <a:xfrm>
              <a:off x="7233103" y="16206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Connector 34">
            <a:extLst>
              <a:ext uri="{FF2B5EF4-FFF2-40B4-BE49-F238E27FC236}">
                <a16:creationId xmlns:a16="http://schemas.microsoft.com/office/drawing/2014/main" id="{D8E42EF3-7BDB-43C7-BDD8-DCE07F11F7AE}"/>
              </a:ext>
            </a:extLst>
          </p:cNvPr>
          <p:cNvCxnSpPr>
            <a:stCxn id="13" idx="0"/>
          </p:cNvCxnSpPr>
          <p:nvPr/>
        </p:nvCxnSpPr>
        <p:spPr>
          <a:xfrm flipV="1">
            <a:off x="6860682" y="5535978"/>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AB7256D9-E040-4C33-BEEA-5B4A41A49A14}"/>
              </a:ext>
            </a:extLst>
          </p:cNvPr>
          <p:cNvSpPr/>
          <p:nvPr/>
        </p:nvSpPr>
        <p:spPr>
          <a:xfrm>
            <a:off x="5264926"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40C0C0B9-9999-477C-B151-100F74DEB309}"/>
              </a:ext>
            </a:extLst>
          </p:cNvPr>
          <p:cNvCxnSpPr/>
          <p:nvPr/>
        </p:nvCxnSpPr>
        <p:spPr>
          <a:xfrm flipV="1">
            <a:off x="6860682" y="4241330"/>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41B1BA8-9DEC-4009-9579-F73A61AFDC39}"/>
              </a:ext>
            </a:extLst>
          </p:cNvPr>
          <p:cNvSpPr/>
          <p:nvPr/>
        </p:nvSpPr>
        <p:spPr>
          <a:xfrm>
            <a:off x="4431062"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964DC97F-D34D-4BE3-A819-37694BD9B40C}"/>
              </a:ext>
            </a:extLst>
          </p:cNvPr>
          <p:cNvCxnSpPr/>
          <p:nvPr/>
        </p:nvCxnSpPr>
        <p:spPr>
          <a:xfrm flipV="1">
            <a:off x="6860682" y="3458967"/>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DF3131E7-A76C-428E-A9CE-7734E455B548}"/>
              </a:ext>
            </a:extLst>
          </p:cNvPr>
          <p:cNvSpPr/>
          <p:nvPr/>
        </p:nvSpPr>
        <p:spPr>
          <a:xfrm>
            <a:off x="3579635" y="2418019"/>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A3F3D0FC-92D6-46A5-9D23-432D4E5FB811}"/>
              </a:ext>
            </a:extLst>
          </p:cNvPr>
          <p:cNvCxnSpPr/>
          <p:nvPr/>
        </p:nvCxnSpPr>
        <p:spPr>
          <a:xfrm flipV="1">
            <a:off x="6861841" y="2887124"/>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F7AEF29-0D28-4BDE-9ECB-029397195C3E}"/>
              </a:ext>
            </a:extLst>
          </p:cNvPr>
          <p:cNvSpPr/>
          <p:nvPr/>
        </p:nvSpPr>
        <p:spPr>
          <a:xfrm>
            <a:off x="2116388" y="2418019"/>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469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133E-40BD-4334-9694-F0F4F662E1EB}"/>
              </a:ext>
            </a:extLst>
          </p:cNvPr>
          <p:cNvSpPr>
            <a:spLocks noGrp="1"/>
          </p:cNvSpPr>
          <p:nvPr>
            <p:ph type="title"/>
          </p:nvPr>
        </p:nvSpPr>
        <p:spPr/>
        <p:txBody>
          <a:bodyPr/>
          <a:lstStyle/>
          <a:p>
            <a:r>
              <a:rPr lang="en-US" dirty="0"/>
              <a:t>Optimizing the threshold - ROC</a:t>
            </a:r>
          </a:p>
        </p:txBody>
      </p:sp>
      <p:cxnSp>
        <p:nvCxnSpPr>
          <p:cNvPr id="4" name="Straight Connector 3">
            <a:extLst>
              <a:ext uri="{FF2B5EF4-FFF2-40B4-BE49-F238E27FC236}">
                <a16:creationId xmlns:a16="http://schemas.microsoft.com/office/drawing/2014/main" id="{4BB6822D-0FCC-47AA-912F-F6DC774F0D6B}"/>
              </a:ext>
            </a:extLst>
          </p:cNvPr>
          <p:cNvCxnSpPr>
            <a:cxnSpLocks/>
          </p:cNvCxnSpPr>
          <p:nvPr/>
        </p:nvCxnSpPr>
        <p:spPr>
          <a:xfrm>
            <a:off x="2190552" y="2024193"/>
            <a:ext cx="0" cy="3835905"/>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C548C134-974B-4532-8858-12302B2C3872}"/>
              </a:ext>
            </a:extLst>
          </p:cNvPr>
          <p:cNvCxnSpPr>
            <a:cxnSpLocks/>
          </p:cNvCxnSpPr>
          <p:nvPr/>
        </p:nvCxnSpPr>
        <p:spPr>
          <a:xfrm flipV="1">
            <a:off x="2190552" y="5860099"/>
            <a:ext cx="4288371"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D88C436-78A8-49F3-994B-99171BA0BFAB}"/>
              </a:ext>
            </a:extLst>
          </p:cNvPr>
          <p:cNvSpPr txBox="1"/>
          <p:nvPr/>
        </p:nvSpPr>
        <p:spPr>
          <a:xfrm>
            <a:off x="3359662" y="6022781"/>
            <a:ext cx="1950149" cy="646331"/>
          </a:xfrm>
          <a:prstGeom prst="rect">
            <a:avLst/>
          </a:prstGeom>
          <a:noFill/>
        </p:spPr>
        <p:txBody>
          <a:bodyPr wrap="none" rtlCol="0">
            <a:spAutoFit/>
          </a:bodyPr>
          <a:lstStyle/>
          <a:p>
            <a:pPr algn="ctr"/>
            <a:r>
              <a:rPr lang="en-US" b="1" dirty="0"/>
              <a:t>False Positive Rate</a:t>
            </a:r>
          </a:p>
          <a:p>
            <a:pPr algn="ctr"/>
            <a:r>
              <a:rPr lang="en-US" b="1" dirty="0"/>
              <a:t>(1 – specificity)</a:t>
            </a:r>
          </a:p>
        </p:txBody>
      </p:sp>
      <p:sp>
        <p:nvSpPr>
          <p:cNvPr id="8" name="TextBox 7">
            <a:extLst>
              <a:ext uri="{FF2B5EF4-FFF2-40B4-BE49-F238E27FC236}">
                <a16:creationId xmlns:a16="http://schemas.microsoft.com/office/drawing/2014/main" id="{0F1EEE6B-3998-4657-A4C3-A24326EAB8CA}"/>
              </a:ext>
            </a:extLst>
          </p:cNvPr>
          <p:cNvSpPr txBox="1"/>
          <p:nvPr/>
        </p:nvSpPr>
        <p:spPr>
          <a:xfrm>
            <a:off x="0" y="3351201"/>
            <a:ext cx="1896481" cy="646331"/>
          </a:xfrm>
          <a:prstGeom prst="rect">
            <a:avLst/>
          </a:prstGeom>
          <a:noFill/>
        </p:spPr>
        <p:txBody>
          <a:bodyPr wrap="none" rtlCol="0">
            <a:spAutoFit/>
          </a:bodyPr>
          <a:lstStyle/>
          <a:p>
            <a:pPr algn="ctr"/>
            <a:r>
              <a:rPr lang="en-US" b="1" dirty="0"/>
              <a:t>True Positive Rate</a:t>
            </a:r>
          </a:p>
          <a:p>
            <a:pPr algn="ctr"/>
            <a:r>
              <a:rPr lang="en-US" b="1" dirty="0"/>
              <a:t>(Sensitivity)</a:t>
            </a:r>
          </a:p>
        </p:txBody>
      </p:sp>
      <p:cxnSp>
        <p:nvCxnSpPr>
          <p:cNvPr id="10" name="Straight Connector 9">
            <a:extLst>
              <a:ext uri="{FF2B5EF4-FFF2-40B4-BE49-F238E27FC236}">
                <a16:creationId xmlns:a16="http://schemas.microsoft.com/office/drawing/2014/main" id="{923CC04E-1E50-490D-8617-C38D4AE31DEA}"/>
              </a:ext>
            </a:extLst>
          </p:cNvPr>
          <p:cNvCxnSpPr/>
          <p:nvPr/>
        </p:nvCxnSpPr>
        <p:spPr>
          <a:xfrm flipV="1">
            <a:off x="2190552" y="2024193"/>
            <a:ext cx="3835905" cy="38359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568D8AE-DC13-462F-A6AF-837A76AB53B8}"/>
              </a:ext>
            </a:extLst>
          </p:cNvPr>
          <p:cNvGrpSpPr/>
          <p:nvPr/>
        </p:nvGrpSpPr>
        <p:grpSpPr>
          <a:xfrm>
            <a:off x="6340507" y="1502547"/>
            <a:ext cx="5691875" cy="4953953"/>
            <a:chOff x="6340507" y="1502547"/>
            <a:chExt cx="5691875" cy="4953953"/>
          </a:xfrm>
        </p:grpSpPr>
        <p:cxnSp>
          <p:nvCxnSpPr>
            <p:cNvPr id="9" name="Straight Connector 8">
              <a:extLst>
                <a:ext uri="{FF2B5EF4-FFF2-40B4-BE49-F238E27FC236}">
                  <a16:creationId xmlns:a16="http://schemas.microsoft.com/office/drawing/2014/main" id="{D36EBF30-896F-478D-AE40-CAD8ADCC5A1B}"/>
                </a:ext>
              </a:extLst>
            </p:cNvPr>
            <p:cNvCxnSpPr>
              <a:cxnSpLocks/>
            </p:cNvCxnSpPr>
            <p:nvPr/>
          </p:nvCxnSpPr>
          <p:spPr>
            <a:xfrm>
              <a:off x="7147191" y="15076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0074D61-0A15-4A55-A898-7DCB8290EDDD}"/>
                </a:ext>
              </a:extLst>
            </p:cNvPr>
            <p:cNvSpPr txBox="1"/>
            <p:nvPr/>
          </p:nvSpPr>
          <p:spPr>
            <a:xfrm rot="16200000">
              <a:off x="5827321" y="3179807"/>
              <a:ext cx="1395703" cy="369332"/>
            </a:xfrm>
            <a:prstGeom prst="rect">
              <a:avLst/>
            </a:prstGeom>
            <a:noFill/>
          </p:spPr>
          <p:txBody>
            <a:bodyPr wrap="none" rtlCol="0">
              <a:spAutoFit/>
            </a:bodyPr>
            <a:lstStyle/>
            <a:p>
              <a:r>
                <a:rPr lang="en-US" b="1" dirty="0"/>
                <a:t>Lake Ice-free</a:t>
              </a:r>
            </a:p>
          </p:txBody>
        </p:sp>
        <p:sp>
          <p:nvSpPr>
            <p:cNvPr id="13" name="TextBox 12">
              <a:extLst>
                <a:ext uri="{FF2B5EF4-FFF2-40B4-BE49-F238E27FC236}">
                  <a16:creationId xmlns:a16="http://schemas.microsoft.com/office/drawing/2014/main" id="{80049440-E41F-4287-BC56-07D7A9958CEB}"/>
                </a:ext>
              </a:extLst>
            </p:cNvPr>
            <p:cNvSpPr txBox="1"/>
            <p:nvPr/>
          </p:nvSpPr>
          <p:spPr>
            <a:xfrm>
              <a:off x="6709839" y="5542907"/>
              <a:ext cx="301686" cy="369332"/>
            </a:xfrm>
            <a:prstGeom prst="rect">
              <a:avLst/>
            </a:prstGeom>
            <a:noFill/>
          </p:spPr>
          <p:txBody>
            <a:bodyPr wrap="none" rtlCol="0">
              <a:spAutoFit/>
            </a:bodyPr>
            <a:lstStyle/>
            <a:p>
              <a:r>
                <a:rPr lang="en-US" dirty="0"/>
                <a:t>0</a:t>
              </a:r>
            </a:p>
          </p:txBody>
        </p:sp>
        <p:sp>
          <p:nvSpPr>
            <p:cNvPr id="14" name="TextBox 13">
              <a:extLst>
                <a:ext uri="{FF2B5EF4-FFF2-40B4-BE49-F238E27FC236}">
                  <a16:creationId xmlns:a16="http://schemas.microsoft.com/office/drawing/2014/main" id="{15364F11-1C1A-434B-8837-A0740DDB0B3B}"/>
                </a:ext>
              </a:extLst>
            </p:cNvPr>
            <p:cNvSpPr txBox="1"/>
            <p:nvPr/>
          </p:nvSpPr>
          <p:spPr>
            <a:xfrm>
              <a:off x="6709839" y="1502547"/>
              <a:ext cx="301686" cy="369332"/>
            </a:xfrm>
            <a:prstGeom prst="rect">
              <a:avLst/>
            </a:prstGeom>
            <a:noFill/>
          </p:spPr>
          <p:txBody>
            <a:bodyPr wrap="none" rtlCol="0">
              <a:spAutoFit/>
            </a:bodyPr>
            <a:lstStyle/>
            <a:p>
              <a:r>
                <a:rPr lang="en-US" dirty="0"/>
                <a:t>1</a:t>
              </a:r>
            </a:p>
          </p:txBody>
        </p:sp>
        <p:cxnSp>
          <p:nvCxnSpPr>
            <p:cNvPr id="15" name="Straight Connector 14">
              <a:extLst>
                <a:ext uri="{FF2B5EF4-FFF2-40B4-BE49-F238E27FC236}">
                  <a16:creationId xmlns:a16="http://schemas.microsoft.com/office/drawing/2014/main" id="{A93F98DA-AA20-41C7-89E5-8ADDA1B1F6CC}"/>
                </a:ext>
              </a:extLst>
            </p:cNvPr>
            <p:cNvCxnSpPr>
              <a:cxnSpLocks/>
            </p:cNvCxnSpPr>
            <p:nvPr/>
          </p:nvCxnSpPr>
          <p:spPr>
            <a:xfrm flipV="1">
              <a:off x="7134255" y="58661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1F180213-6C42-451E-931A-059C09323FB6}"/>
                </a:ext>
              </a:extLst>
            </p:cNvPr>
            <p:cNvGrpSpPr/>
            <p:nvPr/>
          </p:nvGrpSpPr>
          <p:grpSpPr>
            <a:xfrm>
              <a:off x="7088971" y="5866103"/>
              <a:ext cx="4943411" cy="590397"/>
              <a:chOff x="2634739" y="6179735"/>
              <a:chExt cx="6355598" cy="590397"/>
            </a:xfrm>
          </p:grpSpPr>
          <p:sp>
            <p:nvSpPr>
              <p:cNvPr id="17" name="TextBox 16">
                <a:extLst>
                  <a:ext uri="{FF2B5EF4-FFF2-40B4-BE49-F238E27FC236}">
                    <a16:creationId xmlns:a16="http://schemas.microsoft.com/office/drawing/2014/main" id="{CA83E17E-994D-4DBE-A4C8-51571A9A5E43}"/>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8" name="TextBox 17">
                <a:extLst>
                  <a:ext uri="{FF2B5EF4-FFF2-40B4-BE49-F238E27FC236}">
                    <a16:creationId xmlns:a16="http://schemas.microsoft.com/office/drawing/2014/main" id="{3D71279D-0D18-455B-9853-6A49C35EF58C}"/>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9" name="TextBox 18">
                <a:extLst>
                  <a:ext uri="{FF2B5EF4-FFF2-40B4-BE49-F238E27FC236}">
                    <a16:creationId xmlns:a16="http://schemas.microsoft.com/office/drawing/2014/main" id="{D11F122E-6884-4C92-AE2C-2ABAFDAA8831}"/>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20" name="Oval 19">
              <a:extLst>
                <a:ext uri="{FF2B5EF4-FFF2-40B4-BE49-F238E27FC236}">
                  <a16:creationId xmlns:a16="http://schemas.microsoft.com/office/drawing/2014/main" id="{8EFA55C6-1F35-4D8B-B9DB-522073493140}"/>
                </a:ext>
              </a:extLst>
            </p:cNvPr>
            <p:cNvSpPr/>
            <p:nvPr/>
          </p:nvSpPr>
          <p:spPr>
            <a:xfrm>
              <a:off x="7628836" y="56248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00E4C5-E812-44EB-A4C4-63BD60D8CF55}"/>
                </a:ext>
              </a:extLst>
            </p:cNvPr>
            <p:cNvSpPr/>
            <p:nvPr/>
          </p:nvSpPr>
          <p:spPr>
            <a:xfrm>
              <a:off x="7986066" y="56248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889BF84-E50F-46EB-A6C6-EF8CD604A187}"/>
                </a:ext>
              </a:extLst>
            </p:cNvPr>
            <p:cNvSpPr/>
            <p:nvPr/>
          </p:nvSpPr>
          <p:spPr>
            <a:xfrm>
              <a:off x="8343297" y="553597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B4BFAE6-0DBC-4831-8C43-399FC482A3F4}"/>
                </a:ext>
              </a:extLst>
            </p:cNvPr>
            <p:cNvSpPr/>
            <p:nvPr/>
          </p:nvSpPr>
          <p:spPr>
            <a:xfrm>
              <a:off x="9022238" y="510054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EDF2B9F-CB0B-40FE-ABB0-71B469D61ABF}"/>
                </a:ext>
              </a:extLst>
            </p:cNvPr>
            <p:cNvSpPr/>
            <p:nvPr/>
          </p:nvSpPr>
          <p:spPr>
            <a:xfrm>
              <a:off x="9436846" y="313301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296B543-BE7D-4E11-9B8D-F920DB68B675}"/>
                </a:ext>
              </a:extLst>
            </p:cNvPr>
            <p:cNvSpPr/>
            <p:nvPr/>
          </p:nvSpPr>
          <p:spPr>
            <a:xfrm>
              <a:off x="9371209" y="3552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752851F-5C5A-426F-B2DF-D8B389193FF0}"/>
                </a:ext>
              </a:extLst>
            </p:cNvPr>
            <p:cNvSpPr/>
            <p:nvPr/>
          </p:nvSpPr>
          <p:spPr>
            <a:xfrm>
              <a:off x="9828447" y="196097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60B6B6-A154-41AC-B113-98E19F7B9968}"/>
                </a:ext>
              </a:extLst>
            </p:cNvPr>
            <p:cNvSpPr/>
            <p:nvPr/>
          </p:nvSpPr>
          <p:spPr>
            <a:xfrm>
              <a:off x="10542909" y="15981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8779C07-D5C5-4325-A697-26C3A6D96077}"/>
                </a:ext>
              </a:extLst>
            </p:cNvPr>
            <p:cNvSpPr/>
            <p:nvPr/>
          </p:nvSpPr>
          <p:spPr>
            <a:xfrm>
              <a:off x="10956367" y="15981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D0F9621-FC1C-40E2-9C1F-6E73DFF745F7}"/>
                </a:ext>
              </a:extLst>
            </p:cNvPr>
            <p:cNvSpPr/>
            <p:nvPr/>
          </p:nvSpPr>
          <p:spPr>
            <a:xfrm>
              <a:off x="10044132" y="175511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25337E3-F2F2-45F0-800E-2B42EDB310BB}"/>
                </a:ext>
              </a:extLst>
            </p:cNvPr>
            <p:cNvSpPr/>
            <p:nvPr/>
          </p:nvSpPr>
          <p:spPr>
            <a:xfrm>
              <a:off x="11179656" y="15954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04BFE42-F50F-4426-B416-DA7EDE9A3BBE}"/>
                </a:ext>
              </a:extLst>
            </p:cNvPr>
            <p:cNvSpPr/>
            <p:nvPr/>
          </p:nvSpPr>
          <p:spPr>
            <a:xfrm>
              <a:off x="11593114" y="15954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5548C87-7AFD-4FA7-9341-4CB9583366DA}"/>
                </a:ext>
              </a:extLst>
            </p:cNvPr>
            <p:cNvSpPr/>
            <p:nvPr/>
          </p:nvSpPr>
          <p:spPr>
            <a:xfrm>
              <a:off x="7233103" y="16206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Connector 34">
            <a:extLst>
              <a:ext uri="{FF2B5EF4-FFF2-40B4-BE49-F238E27FC236}">
                <a16:creationId xmlns:a16="http://schemas.microsoft.com/office/drawing/2014/main" id="{D8E42EF3-7BDB-43C7-BDD8-DCE07F11F7AE}"/>
              </a:ext>
            </a:extLst>
          </p:cNvPr>
          <p:cNvCxnSpPr>
            <a:stCxn id="13" idx="0"/>
          </p:cNvCxnSpPr>
          <p:nvPr/>
        </p:nvCxnSpPr>
        <p:spPr>
          <a:xfrm flipV="1">
            <a:off x="6860682" y="5535978"/>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AB7256D9-E040-4C33-BEEA-5B4A41A49A14}"/>
              </a:ext>
            </a:extLst>
          </p:cNvPr>
          <p:cNvSpPr/>
          <p:nvPr/>
        </p:nvSpPr>
        <p:spPr>
          <a:xfrm>
            <a:off x="5264926"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40C0C0B9-9999-477C-B151-100F74DEB309}"/>
              </a:ext>
            </a:extLst>
          </p:cNvPr>
          <p:cNvCxnSpPr/>
          <p:nvPr/>
        </p:nvCxnSpPr>
        <p:spPr>
          <a:xfrm flipV="1">
            <a:off x="6860682" y="4241330"/>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41B1BA8-9DEC-4009-9579-F73A61AFDC39}"/>
              </a:ext>
            </a:extLst>
          </p:cNvPr>
          <p:cNvSpPr/>
          <p:nvPr/>
        </p:nvSpPr>
        <p:spPr>
          <a:xfrm>
            <a:off x="4431062"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964DC97F-D34D-4BE3-A819-37694BD9B40C}"/>
              </a:ext>
            </a:extLst>
          </p:cNvPr>
          <p:cNvCxnSpPr/>
          <p:nvPr/>
        </p:nvCxnSpPr>
        <p:spPr>
          <a:xfrm flipV="1">
            <a:off x="6860682" y="3458967"/>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DF3131E7-A76C-428E-A9CE-7734E455B548}"/>
              </a:ext>
            </a:extLst>
          </p:cNvPr>
          <p:cNvSpPr/>
          <p:nvPr/>
        </p:nvSpPr>
        <p:spPr>
          <a:xfrm>
            <a:off x="3579635" y="2418019"/>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A3F3D0FC-92D6-46A5-9D23-432D4E5FB811}"/>
              </a:ext>
            </a:extLst>
          </p:cNvPr>
          <p:cNvCxnSpPr/>
          <p:nvPr/>
        </p:nvCxnSpPr>
        <p:spPr>
          <a:xfrm flipV="1">
            <a:off x="6861841" y="2887124"/>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F7AEF29-0D28-4BDE-9ECB-029397195C3E}"/>
              </a:ext>
            </a:extLst>
          </p:cNvPr>
          <p:cNvSpPr/>
          <p:nvPr/>
        </p:nvSpPr>
        <p:spPr>
          <a:xfrm>
            <a:off x="2116388" y="2418019"/>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EF2AA87-E0D0-4B12-BA63-B61501676A3E}"/>
              </a:ext>
            </a:extLst>
          </p:cNvPr>
          <p:cNvCxnSpPr/>
          <p:nvPr/>
        </p:nvCxnSpPr>
        <p:spPr>
          <a:xfrm flipV="1">
            <a:off x="6860682" y="1903117"/>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184B58B-BA4C-4AA2-B46E-AC191910A714}"/>
              </a:ext>
            </a:extLst>
          </p:cNvPr>
          <p:cNvSpPr/>
          <p:nvPr/>
        </p:nvSpPr>
        <p:spPr>
          <a:xfrm>
            <a:off x="2081159" y="310295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799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133E-40BD-4334-9694-F0F4F662E1EB}"/>
              </a:ext>
            </a:extLst>
          </p:cNvPr>
          <p:cNvSpPr>
            <a:spLocks noGrp="1"/>
          </p:cNvSpPr>
          <p:nvPr>
            <p:ph type="title"/>
          </p:nvPr>
        </p:nvSpPr>
        <p:spPr/>
        <p:txBody>
          <a:bodyPr/>
          <a:lstStyle/>
          <a:p>
            <a:r>
              <a:rPr lang="en-US" dirty="0"/>
              <a:t>Optimizing the threshold - ROC</a:t>
            </a:r>
          </a:p>
        </p:txBody>
      </p:sp>
      <p:cxnSp>
        <p:nvCxnSpPr>
          <p:cNvPr id="4" name="Straight Connector 3">
            <a:extLst>
              <a:ext uri="{FF2B5EF4-FFF2-40B4-BE49-F238E27FC236}">
                <a16:creationId xmlns:a16="http://schemas.microsoft.com/office/drawing/2014/main" id="{4BB6822D-0FCC-47AA-912F-F6DC774F0D6B}"/>
              </a:ext>
            </a:extLst>
          </p:cNvPr>
          <p:cNvCxnSpPr>
            <a:cxnSpLocks/>
          </p:cNvCxnSpPr>
          <p:nvPr/>
        </p:nvCxnSpPr>
        <p:spPr>
          <a:xfrm>
            <a:off x="2190552" y="2024193"/>
            <a:ext cx="0" cy="3835905"/>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C548C134-974B-4532-8858-12302B2C3872}"/>
              </a:ext>
            </a:extLst>
          </p:cNvPr>
          <p:cNvCxnSpPr>
            <a:cxnSpLocks/>
          </p:cNvCxnSpPr>
          <p:nvPr/>
        </p:nvCxnSpPr>
        <p:spPr>
          <a:xfrm flipV="1">
            <a:off x="2190552" y="5860099"/>
            <a:ext cx="4288371"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D88C436-78A8-49F3-994B-99171BA0BFAB}"/>
              </a:ext>
            </a:extLst>
          </p:cNvPr>
          <p:cNvSpPr txBox="1"/>
          <p:nvPr/>
        </p:nvSpPr>
        <p:spPr>
          <a:xfrm>
            <a:off x="3359662" y="6022781"/>
            <a:ext cx="1950149" cy="646331"/>
          </a:xfrm>
          <a:prstGeom prst="rect">
            <a:avLst/>
          </a:prstGeom>
          <a:noFill/>
        </p:spPr>
        <p:txBody>
          <a:bodyPr wrap="none" rtlCol="0">
            <a:spAutoFit/>
          </a:bodyPr>
          <a:lstStyle/>
          <a:p>
            <a:pPr algn="ctr"/>
            <a:r>
              <a:rPr lang="en-US" b="1" dirty="0"/>
              <a:t>False Positive Rate</a:t>
            </a:r>
          </a:p>
          <a:p>
            <a:pPr algn="ctr"/>
            <a:r>
              <a:rPr lang="en-US" b="1" dirty="0"/>
              <a:t>(1 – specificity)</a:t>
            </a:r>
          </a:p>
        </p:txBody>
      </p:sp>
      <p:sp>
        <p:nvSpPr>
          <p:cNvPr id="8" name="TextBox 7">
            <a:extLst>
              <a:ext uri="{FF2B5EF4-FFF2-40B4-BE49-F238E27FC236}">
                <a16:creationId xmlns:a16="http://schemas.microsoft.com/office/drawing/2014/main" id="{0F1EEE6B-3998-4657-A4C3-A24326EAB8CA}"/>
              </a:ext>
            </a:extLst>
          </p:cNvPr>
          <p:cNvSpPr txBox="1"/>
          <p:nvPr/>
        </p:nvSpPr>
        <p:spPr>
          <a:xfrm>
            <a:off x="0" y="3351201"/>
            <a:ext cx="1896481" cy="646331"/>
          </a:xfrm>
          <a:prstGeom prst="rect">
            <a:avLst/>
          </a:prstGeom>
          <a:noFill/>
        </p:spPr>
        <p:txBody>
          <a:bodyPr wrap="none" rtlCol="0">
            <a:spAutoFit/>
          </a:bodyPr>
          <a:lstStyle/>
          <a:p>
            <a:pPr algn="ctr"/>
            <a:r>
              <a:rPr lang="en-US" b="1" dirty="0"/>
              <a:t>True Positive Rate</a:t>
            </a:r>
          </a:p>
          <a:p>
            <a:pPr algn="ctr"/>
            <a:r>
              <a:rPr lang="en-US" b="1" dirty="0"/>
              <a:t>(Sensitivity)</a:t>
            </a:r>
          </a:p>
        </p:txBody>
      </p:sp>
      <p:cxnSp>
        <p:nvCxnSpPr>
          <p:cNvPr id="10" name="Straight Connector 9">
            <a:extLst>
              <a:ext uri="{FF2B5EF4-FFF2-40B4-BE49-F238E27FC236}">
                <a16:creationId xmlns:a16="http://schemas.microsoft.com/office/drawing/2014/main" id="{923CC04E-1E50-490D-8617-C38D4AE31DEA}"/>
              </a:ext>
            </a:extLst>
          </p:cNvPr>
          <p:cNvCxnSpPr/>
          <p:nvPr/>
        </p:nvCxnSpPr>
        <p:spPr>
          <a:xfrm flipV="1">
            <a:off x="2190552" y="2024193"/>
            <a:ext cx="3835905" cy="38359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568D8AE-DC13-462F-A6AF-837A76AB53B8}"/>
              </a:ext>
            </a:extLst>
          </p:cNvPr>
          <p:cNvGrpSpPr/>
          <p:nvPr/>
        </p:nvGrpSpPr>
        <p:grpSpPr>
          <a:xfrm>
            <a:off x="6340507" y="1502547"/>
            <a:ext cx="5691875" cy="4953953"/>
            <a:chOff x="6340507" y="1502547"/>
            <a:chExt cx="5691875" cy="4953953"/>
          </a:xfrm>
        </p:grpSpPr>
        <p:cxnSp>
          <p:nvCxnSpPr>
            <p:cNvPr id="9" name="Straight Connector 8">
              <a:extLst>
                <a:ext uri="{FF2B5EF4-FFF2-40B4-BE49-F238E27FC236}">
                  <a16:creationId xmlns:a16="http://schemas.microsoft.com/office/drawing/2014/main" id="{D36EBF30-896F-478D-AE40-CAD8ADCC5A1B}"/>
                </a:ext>
              </a:extLst>
            </p:cNvPr>
            <p:cNvCxnSpPr>
              <a:cxnSpLocks/>
            </p:cNvCxnSpPr>
            <p:nvPr/>
          </p:nvCxnSpPr>
          <p:spPr>
            <a:xfrm>
              <a:off x="7147191" y="15076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0074D61-0A15-4A55-A898-7DCB8290EDDD}"/>
                </a:ext>
              </a:extLst>
            </p:cNvPr>
            <p:cNvSpPr txBox="1"/>
            <p:nvPr/>
          </p:nvSpPr>
          <p:spPr>
            <a:xfrm rot="16200000">
              <a:off x="5827321" y="3179807"/>
              <a:ext cx="1395703" cy="369332"/>
            </a:xfrm>
            <a:prstGeom prst="rect">
              <a:avLst/>
            </a:prstGeom>
            <a:noFill/>
          </p:spPr>
          <p:txBody>
            <a:bodyPr wrap="none" rtlCol="0">
              <a:spAutoFit/>
            </a:bodyPr>
            <a:lstStyle/>
            <a:p>
              <a:r>
                <a:rPr lang="en-US" b="1" dirty="0"/>
                <a:t>Lake Ice-free</a:t>
              </a:r>
            </a:p>
          </p:txBody>
        </p:sp>
        <p:sp>
          <p:nvSpPr>
            <p:cNvPr id="13" name="TextBox 12">
              <a:extLst>
                <a:ext uri="{FF2B5EF4-FFF2-40B4-BE49-F238E27FC236}">
                  <a16:creationId xmlns:a16="http://schemas.microsoft.com/office/drawing/2014/main" id="{80049440-E41F-4287-BC56-07D7A9958CEB}"/>
                </a:ext>
              </a:extLst>
            </p:cNvPr>
            <p:cNvSpPr txBox="1"/>
            <p:nvPr/>
          </p:nvSpPr>
          <p:spPr>
            <a:xfrm>
              <a:off x="6709839" y="5542907"/>
              <a:ext cx="301686" cy="369332"/>
            </a:xfrm>
            <a:prstGeom prst="rect">
              <a:avLst/>
            </a:prstGeom>
            <a:noFill/>
          </p:spPr>
          <p:txBody>
            <a:bodyPr wrap="none" rtlCol="0">
              <a:spAutoFit/>
            </a:bodyPr>
            <a:lstStyle/>
            <a:p>
              <a:r>
                <a:rPr lang="en-US" dirty="0"/>
                <a:t>0</a:t>
              </a:r>
            </a:p>
          </p:txBody>
        </p:sp>
        <p:sp>
          <p:nvSpPr>
            <p:cNvPr id="14" name="TextBox 13">
              <a:extLst>
                <a:ext uri="{FF2B5EF4-FFF2-40B4-BE49-F238E27FC236}">
                  <a16:creationId xmlns:a16="http://schemas.microsoft.com/office/drawing/2014/main" id="{15364F11-1C1A-434B-8837-A0740DDB0B3B}"/>
                </a:ext>
              </a:extLst>
            </p:cNvPr>
            <p:cNvSpPr txBox="1"/>
            <p:nvPr/>
          </p:nvSpPr>
          <p:spPr>
            <a:xfrm>
              <a:off x="6709839" y="1502547"/>
              <a:ext cx="301686" cy="369332"/>
            </a:xfrm>
            <a:prstGeom prst="rect">
              <a:avLst/>
            </a:prstGeom>
            <a:noFill/>
          </p:spPr>
          <p:txBody>
            <a:bodyPr wrap="none" rtlCol="0">
              <a:spAutoFit/>
            </a:bodyPr>
            <a:lstStyle/>
            <a:p>
              <a:r>
                <a:rPr lang="en-US" dirty="0"/>
                <a:t>1</a:t>
              </a:r>
            </a:p>
          </p:txBody>
        </p:sp>
        <p:cxnSp>
          <p:nvCxnSpPr>
            <p:cNvPr id="15" name="Straight Connector 14">
              <a:extLst>
                <a:ext uri="{FF2B5EF4-FFF2-40B4-BE49-F238E27FC236}">
                  <a16:creationId xmlns:a16="http://schemas.microsoft.com/office/drawing/2014/main" id="{A93F98DA-AA20-41C7-89E5-8ADDA1B1F6CC}"/>
                </a:ext>
              </a:extLst>
            </p:cNvPr>
            <p:cNvCxnSpPr>
              <a:cxnSpLocks/>
            </p:cNvCxnSpPr>
            <p:nvPr/>
          </p:nvCxnSpPr>
          <p:spPr>
            <a:xfrm flipV="1">
              <a:off x="7134255" y="58661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1F180213-6C42-451E-931A-059C09323FB6}"/>
                </a:ext>
              </a:extLst>
            </p:cNvPr>
            <p:cNvGrpSpPr/>
            <p:nvPr/>
          </p:nvGrpSpPr>
          <p:grpSpPr>
            <a:xfrm>
              <a:off x="7088971" y="5866103"/>
              <a:ext cx="4943411" cy="590397"/>
              <a:chOff x="2634739" y="6179735"/>
              <a:chExt cx="6355598" cy="590397"/>
            </a:xfrm>
          </p:grpSpPr>
          <p:sp>
            <p:nvSpPr>
              <p:cNvPr id="17" name="TextBox 16">
                <a:extLst>
                  <a:ext uri="{FF2B5EF4-FFF2-40B4-BE49-F238E27FC236}">
                    <a16:creationId xmlns:a16="http://schemas.microsoft.com/office/drawing/2014/main" id="{CA83E17E-994D-4DBE-A4C8-51571A9A5E43}"/>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8" name="TextBox 17">
                <a:extLst>
                  <a:ext uri="{FF2B5EF4-FFF2-40B4-BE49-F238E27FC236}">
                    <a16:creationId xmlns:a16="http://schemas.microsoft.com/office/drawing/2014/main" id="{3D71279D-0D18-455B-9853-6A49C35EF58C}"/>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9" name="TextBox 18">
                <a:extLst>
                  <a:ext uri="{FF2B5EF4-FFF2-40B4-BE49-F238E27FC236}">
                    <a16:creationId xmlns:a16="http://schemas.microsoft.com/office/drawing/2014/main" id="{D11F122E-6884-4C92-AE2C-2ABAFDAA8831}"/>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20" name="Oval 19">
              <a:extLst>
                <a:ext uri="{FF2B5EF4-FFF2-40B4-BE49-F238E27FC236}">
                  <a16:creationId xmlns:a16="http://schemas.microsoft.com/office/drawing/2014/main" id="{8EFA55C6-1F35-4D8B-B9DB-522073493140}"/>
                </a:ext>
              </a:extLst>
            </p:cNvPr>
            <p:cNvSpPr/>
            <p:nvPr/>
          </p:nvSpPr>
          <p:spPr>
            <a:xfrm>
              <a:off x="7628836" y="56248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00E4C5-E812-44EB-A4C4-63BD60D8CF55}"/>
                </a:ext>
              </a:extLst>
            </p:cNvPr>
            <p:cNvSpPr/>
            <p:nvPr/>
          </p:nvSpPr>
          <p:spPr>
            <a:xfrm>
              <a:off x="7986066" y="56248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889BF84-E50F-46EB-A6C6-EF8CD604A187}"/>
                </a:ext>
              </a:extLst>
            </p:cNvPr>
            <p:cNvSpPr/>
            <p:nvPr/>
          </p:nvSpPr>
          <p:spPr>
            <a:xfrm>
              <a:off x="8343297" y="553597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B4BFAE6-0DBC-4831-8C43-399FC482A3F4}"/>
                </a:ext>
              </a:extLst>
            </p:cNvPr>
            <p:cNvSpPr/>
            <p:nvPr/>
          </p:nvSpPr>
          <p:spPr>
            <a:xfrm>
              <a:off x="9022238" y="510054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EDF2B9F-CB0B-40FE-ABB0-71B469D61ABF}"/>
                </a:ext>
              </a:extLst>
            </p:cNvPr>
            <p:cNvSpPr/>
            <p:nvPr/>
          </p:nvSpPr>
          <p:spPr>
            <a:xfrm>
              <a:off x="9436846" y="313301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296B543-BE7D-4E11-9B8D-F920DB68B675}"/>
                </a:ext>
              </a:extLst>
            </p:cNvPr>
            <p:cNvSpPr/>
            <p:nvPr/>
          </p:nvSpPr>
          <p:spPr>
            <a:xfrm>
              <a:off x="9371209" y="3552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752851F-5C5A-426F-B2DF-D8B389193FF0}"/>
                </a:ext>
              </a:extLst>
            </p:cNvPr>
            <p:cNvSpPr/>
            <p:nvPr/>
          </p:nvSpPr>
          <p:spPr>
            <a:xfrm>
              <a:off x="9828447" y="196097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60B6B6-A154-41AC-B113-98E19F7B9968}"/>
                </a:ext>
              </a:extLst>
            </p:cNvPr>
            <p:cNvSpPr/>
            <p:nvPr/>
          </p:nvSpPr>
          <p:spPr>
            <a:xfrm>
              <a:off x="10542909" y="15981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8779C07-D5C5-4325-A697-26C3A6D96077}"/>
                </a:ext>
              </a:extLst>
            </p:cNvPr>
            <p:cNvSpPr/>
            <p:nvPr/>
          </p:nvSpPr>
          <p:spPr>
            <a:xfrm>
              <a:off x="10956367" y="15981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D0F9621-FC1C-40E2-9C1F-6E73DFF745F7}"/>
                </a:ext>
              </a:extLst>
            </p:cNvPr>
            <p:cNvSpPr/>
            <p:nvPr/>
          </p:nvSpPr>
          <p:spPr>
            <a:xfrm>
              <a:off x="10044132" y="175511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25337E3-F2F2-45F0-800E-2B42EDB310BB}"/>
                </a:ext>
              </a:extLst>
            </p:cNvPr>
            <p:cNvSpPr/>
            <p:nvPr/>
          </p:nvSpPr>
          <p:spPr>
            <a:xfrm>
              <a:off x="11179656" y="15954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04BFE42-F50F-4426-B416-DA7EDE9A3BBE}"/>
                </a:ext>
              </a:extLst>
            </p:cNvPr>
            <p:cNvSpPr/>
            <p:nvPr/>
          </p:nvSpPr>
          <p:spPr>
            <a:xfrm>
              <a:off x="11593114" y="15954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5548C87-7AFD-4FA7-9341-4CB9583366DA}"/>
                </a:ext>
              </a:extLst>
            </p:cNvPr>
            <p:cNvSpPr/>
            <p:nvPr/>
          </p:nvSpPr>
          <p:spPr>
            <a:xfrm>
              <a:off x="7233103" y="16206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Connector 34">
            <a:extLst>
              <a:ext uri="{FF2B5EF4-FFF2-40B4-BE49-F238E27FC236}">
                <a16:creationId xmlns:a16="http://schemas.microsoft.com/office/drawing/2014/main" id="{D8E42EF3-7BDB-43C7-BDD8-DCE07F11F7AE}"/>
              </a:ext>
            </a:extLst>
          </p:cNvPr>
          <p:cNvCxnSpPr>
            <a:stCxn id="13" idx="0"/>
          </p:cNvCxnSpPr>
          <p:nvPr/>
        </p:nvCxnSpPr>
        <p:spPr>
          <a:xfrm flipV="1">
            <a:off x="6860682" y="5535978"/>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AB7256D9-E040-4C33-BEEA-5B4A41A49A14}"/>
              </a:ext>
            </a:extLst>
          </p:cNvPr>
          <p:cNvSpPr/>
          <p:nvPr/>
        </p:nvSpPr>
        <p:spPr>
          <a:xfrm>
            <a:off x="5264926"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40C0C0B9-9999-477C-B151-100F74DEB309}"/>
              </a:ext>
            </a:extLst>
          </p:cNvPr>
          <p:cNvCxnSpPr/>
          <p:nvPr/>
        </p:nvCxnSpPr>
        <p:spPr>
          <a:xfrm flipV="1">
            <a:off x="6860682" y="4241330"/>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41B1BA8-9DEC-4009-9579-F73A61AFDC39}"/>
              </a:ext>
            </a:extLst>
          </p:cNvPr>
          <p:cNvSpPr/>
          <p:nvPr/>
        </p:nvSpPr>
        <p:spPr>
          <a:xfrm>
            <a:off x="4431062"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964DC97F-D34D-4BE3-A819-37694BD9B40C}"/>
              </a:ext>
            </a:extLst>
          </p:cNvPr>
          <p:cNvCxnSpPr/>
          <p:nvPr/>
        </p:nvCxnSpPr>
        <p:spPr>
          <a:xfrm flipV="1">
            <a:off x="6860682" y="3458967"/>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DF3131E7-A76C-428E-A9CE-7734E455B548}"/>
              </a:ext>
            </a:extLst>
          </p:cNvPr>
          <p:cNvSpPr/>
          <p:nvPr/>
        </p:nvSpPr>
        <p:spPr>
          <a:xfrm>
            <a:off x="3579635" y="2418019"/>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A3F3D0FC-92D6-46A5-9D23-432D4E5FB811}"/>
              </a:ext>
            </a:extLst>
          </p:cNvPr>
          <p:cNvCxnSpPr/>
          <p:nvPr/>
        </p:nvCxnSpPr>
        <p:spPr>
          <a:xfrm flipV="1">
            <a:off x="6861841" y="2887124"/>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F7AEF29-0D28-4BDE-9ECB-029397195C3E}"/>
              </a:ext>
            </a:extLst>
          </p:cNvPr>
          <p:cNvSpPr/>
          <p:nvPr/>
        </p:nvSpPr>
        <p:spPr>
          <a:xfrm>
            <a:off x="2116388" y="2418019"/>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EF2AA87-E0D0-4B12-BA63-B61501676A3E}"/>
              </a:ext>
            </a:extLst>
          </p:cNvPr>
          <p:cNvCxnSpPr/>
          <p:nvPr/>
        </p:nvCxnSpPr>
        <p:spPr>
          <a:xfrm flipV="1">
            <a:off x="6860682" y="1903117"/>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184B58B-BA4C-4AA2-B46E-AC191910A714}"/>
              </a:ext>
            </a:extLst>
          </p:cNvPr>
          <p:cNvSpPr/>
          <p:nvPr/>
        </p:nvSpPr>
        <p:spPr>
          <a:xfrm>
            <a:off x="2081159" y="310295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F3D30539-7EE7-41FB-88B2-A5A393E17FB9}"/>
              </a:ext>
            </a:extLst>
          </p:cNvPr>
          <p:cNvCxnSpPr/>
          <p:nvPr/>
        </p:nvCxnSpPr>
        <p:spPr>
          <a:xfrm flipV="1">
            <a:off x="6860682" y="1587309"/>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A62593F-8798-43C4-9985-C57A9AC4281B}"/>
              </a:ext>
            </a:extLst>
          </p:cNvPr>
          <p:cNvSpPr/>
          <p:nvPr/>
        </p:nvSpPr>
        <p:spPr>
          <a:xfrm>
            <a:off x="2087625" y="5737414"/>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9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133E-40BD-4334-9694-F0F4F662E1EB}"/>
              </a:ext>
            </a:extLst>
          </p:cNvPr>
          <p:cNvSpPr>
            <a:spLocks noGrp="1"/>
          </p:cNvSpPr>
          <p:nvPr>
            <p:ph type="title"/>
          </p:nvPr>
        </p:nvSpPr>
        <p:spPr/>
        <p:txBody>
          <a:bodyPr/>
          <a:lstStyle/>
          <a:p>
            <a:r>
              <a:rPr lang="en-US" dirty="0"/>
              <a:t>Optimizing the threshold - ROC</a:t>
            </a:r>
          </a:p>
        </p:txBody>
      </p:sp>
      <p:cxnSp>
        <p:nvCxnSpPr>
          <p:cNvPr id="4" name="Straight Connector 3">
            <a:extLst>
              <a:ext uri="{FF2B5EF4-FFF2-40B4-BE49-F238E27FC236}">
                <a16:creationId xmlns:a16="http://schemas.microsoft.com/office/drawing/2014/main" id="{4BB6822D-0FCC-47AA-912F-F6DC774F0D6B}"/>
              </a:ext>
            </a:extLst>
          </p:cNvPr>
          <p:cNvCxnSpPr>
            <a:cxnSpLocks/>
          </p:cNvCxnSpPr>
          <p:nvPr/>
        </p:nvCxnSpPr>
        <p:spPr>
          <a:xfrm>
            <a:off x="2190552" y="2024193"/>
            <a:ext cx="0" cy="3835905"/>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C548C134-974B-4532-8858-12302B2C3872}"/>
              </a:ext>
            </a:extLst>
          </p:cNvPr>
          <p:cNvCxnSpPr>
            <a:cxnSpLocks/>
          </p:cNvCxnSpPr>
          <p:nvPr/>
        </p:nvCxnSpPr>
        <p:spPr>
          <a:xfrm flipV="1">
            <a:off x="2190552" y="5860099"/>
            <a:ext cx="4288371"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D88C436-78A8-49F3-994B-99171BA0BFAB}"/>
              </a:ext>
            </a:extLst>
          </p:cNvPr>
          <p:cNvSpPr txBox="1"/>
          <p:nvPr/>
        </p:nvSpPr>
        <p:spPr>
          <a:xfrm>
            <a:off x="3359662" y="6022781"/>
            <a:ext cx="1950149" cy="646331"/>
          </a:xfrm>
          <a:prstGeom prst="rect">
            <a:avLst/>
          </a:prstGeom>
          <a:noFill/>
        </p:spPr>
        <p:txBody>
          <a:bodyPr wrap="none" rtlCol="0">
            <a:spAutoFit/>
          </a:bodyPr>
          <a:lstStyle/>
          <a:p>
            <a:pPr algn="ctr"/>
            <a:r>
              <a:rPr lang="en-US" b="1" dirty="0"/>
              <a:t>False Positive Rate</a:t>
            </a:r>
          </a:p>
          <a:p>
            <a:pPr algn="ctr"/>
            <a:r>
              <a:rPr lang="en-US" b="1" dirty="0"/>
              <a:t>(1 – specificity)</a:t>
            </a:r>
          </a:p>
        </p:txBody>
      </p:sp>
      <p:sp>
        <p:nvSpPr>
          <p:cNvPr id="8" name="TextBox 7">
            <a:extLst>
              <a:ext uri="{FF2B5EF4-FFF2-40B4-BE49-F238E27FC236}">
                <a16:creationId xmlns:a16="http://schemas.microsoft.com/office/drawing/2014/main" id="{0F1EEE6B-3998-4657-A4C3-A24326EAB8CA}"/>
              </a:ext>
            </a:extLst>
          </p:cNvPr>
          <p:cNvSpPr txBox="1"/>
          <p:nvPr/>
        </p:nvSpPr>
        <p:spPr>
          <a:xfrm>
            <a:off x="0" y="3351201"/>
            <a:ext cx="1896481" cy="646331"/>
          </a:xfrm>
          <a:prstGeom prst="rect">
            <a:avLst/>
          </a:prstGeom>
          <a:noFill/>
        </p:spPr>
        <p:txBody>
          <a:bodyPr wrap="none" rtlCol="0">
            <a:spAutoFit/>
          </a:bodyPr>
          <a:lstStyle/>
          <a:p>
            <a:pPr algn="ctr"/>
            <a:r>
              <a:rPr lang="en-US" b="1" dirty="0"/>
              <a:t>True Positive Rate</a:t>
            </a:r>
          </a:p>
          <a:p>
            <a:pPr algn="ctr"/>
            <a:r>
              <a:rPr lang="en-US" b="1" dirty="0"/>
              <a:t>(Sensitivity)</a:t>
            </a:r>
          </a:p>
        </p:txBody>
      </p:sp>
      <p:cxnSp>
        <p:nvCxnSpPr>
          <p:cNvPr id="10" name="Straight Connector 9">
            <a:extLst>
              <a:ext uri="{FF2B5EF4-FFF2-40B4-BE49-F238E27FC236}">
                <a16:creationId xmlns:a16="http://schemas.microsoft.com/office/drawing/2014/main" id="{923CC04E-1E50-490D-8617-C38D4AE31DEA}"/>
              </a:ext>
            </a:extLst>
          </p:cNvPr>
          <p:cNvCxnSpPr/>
          <p:nvPr/>
        </p:nvCxnSpPr>
        <p:spPr>
          <a:xfrm flipV="1">
            <a:off x="2190552" y="2024193"/>
            <a:ext cx="3835905" cy="38359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568D8AE-DC13-462F-A6AF-837A76AB53B8}"/>
              </a:ext>
            </a:extLst>
          </p:cNvPr>
          <p:cNvGrpSpPr/>
          <p:nvPr/>
        </p:nvGrpSpPr>
        <p:grpSpPr>
          <a:xfrm>
            <a:off x="6340507" y="1502547"/>
            <a:ext cx="5691875" cy="4953953"/>
            <a:chOff x="6340507" y="1502547"/>
            <a:chExt cx="5691875" cy="4953953"/>
          </a:xfrm>
        </p:grpSpPr>
        <p:cxnSp>
          <p:nvCxnSpPr>
            <p:cNvPr id="9" name="Straight Connector 8">
              <a:extLst>
                <a:ext uri="{FF2B5EF4-FFF2-40B4-BE49-F238E27FC236}">
                  <a16:creationId xmlns:a16="http://schemas.microsoft.com/office/drawing/2014/main" id="{D36EBF30-896F-478D-AE40-CAD8ADCC5A1B}"/>
                </a:ext>
              </a:extLst>
            </p:cNvPr>
            <p:cNvCxnSpPr>
              <a:cxnSpLocks/>
            </p:cNvCxnSpPr>
            <p:nvPr/>
          </p:nvCxnSpPr>
          <p:spPr>
            <a:xfrm>
              <a:off x="7147191" y="15076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0074D61-0A15-4A55-A898-7DCB8290EDDD}"/>
                </a:ext>
              </a:extLst>
            </p:cNvPr>
            <p:cNvSpPr txBox="1"/>
            <p:nvPr/>
          </p:nvSpPr>
          <p:spPr>
            <a:xfrm rot="16200000">
              <a:off x="5827321" y="3179807"/>
              <a:ext cx="1395703" cy="369332"/>
            </a:xfrm>
            <a:prstGeom prst="rect">
              <a:avLst/>
            </a:prstGeom>
            <a:noFill/>
          </p:spPr>
          <p:txBody>
            <a:bodyPr wrap="none" rtlCol="0">
              <a:spAutoFit/>
            </a:bodyPr>
            <a:lstStyle/>
            <a:p>
              <a:r>
                <a:rPr lang="en-US" b="1" dirty="0"/>
                <a:t>Lake Ice-free</a:t>
              </a:r>
            </a:p>
          </p:txBody>
        </p:sp>
        <p:sp>
          <p:nvSpPr>
            <p:cNvPr id="13" name="TextBox 12">
              <a:extLst>
                <a:ext uri="{FF2B5EF4-FFF2-40B4-BE49-F238E27FC236}">
                  <a16:creationId xmlns:a16="http://schemas.microsoft.com/office/drawing/2014/main" id="{80049440-E41F-4287-BC56-07D7A9958CEB}"/>
                </a:ext>
              </a:extLst>
            </p:cNvPr>
            <p:cNvSpPr txBox="1"/>
            <p:nvPr/>
          </p:nvSpPr>
          <p:spPr>
            <a:xfrm>
              <a:off x="6709839" y="5542907"/>
              <a:ext cx="301686" cy="369332"/>
            </a:xfrm>
            <a:prstGeom prst="rect">
              <a:avLst/>
            </a:prstGeom>
            <a:noFill/>
          </p:spPr>
          <p:txBody>
            <a:bodyPr wrap="none" rtlCol="0">
              <a:spAutoFit/>
            </a:bodyPr>
            <a:lstStyle/>
            <a:p>
              <a:r>
                <a:rPr lang="en-US" dirty="0"/>
                <a:t>0</a:t>
              </a:r>
            </a:p>
          </p:txBody>
        </p:sp>
        <p:sp>
          <p:nvSpPr>
            <p:cNvPr id="14" name="TextBox 13">
              <a:extLst>
                <a:ext uri="{FF2B5EF4-FFF2-40B4-BE49-F238E27FC236}">
                  <a16:creationId xmlns:a16="http://schemas.microsoft.com/office/drawing/2014/main" id="{15364F11-1C1A-434B-8837-A0740DDB0B3B}"/>
                </a:ext>
              </a:extLst>
            </p:cNvPr>
            <p:cNvSpPr txBox="1"/>
            <p:nvPr/>
          </p:nvSpPr>
          <p:spPr>
            <a:xfrm>
              <a:off x="6709839" y="1502547"/>
              <a:ext cx="301686" cy="369332"/>
            </a:xfrm>
            <a:prstGeom prst="rect">
              <a:avLst/>
            </a:prstGeom>
            <a:noFill/>
          </p:spPr>
          <p:txBody>
            <a:bodyPr wrap="none" rtlCol="0">
              <a:spAutoFit/>
            </a:bodyPr>
            <a:lstStyle/>
            <a:p>
              <a:r>
                <a:rPr lang="en-US" dirty="0"/>
                <a:t>1</a:t>
              </a:r>
            </a:p>
          </p:txBody>
        </p:sp>
        <p:cxnSp>
          <p:nvCxnSpPr>
            <p:cNvPr id="15" name="Straight Connector 14">
              <a:extLst>
                <a:ext uri="{FF2B5EF4-FFF2-40B4-BE49-F238E27FC236}">
                  <a16:creationId xmlns:a16="http://schemas.microsoft.com/office/drawing/2014/main" id="{A93F98DA-AA20-41C7-89E5-8ADDA1B1F6CC}"/>
                </a:ext>
              </a:extLst>
            </p:cNvPr>
            <p:cNvCxnSpPr>
              <a:cxnSpLocks/>
            </p:cNvCxnSpPr>
            <p:nvPr/>
          </p:nvCxnSpPr>
          <p:spPr>
            <a:xfrm flipV="1">
              <a:off x="7134255" y="58661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1F180213-6C42-451E-931A-059C09323FB6}"/>
                </a:ext>
              </a:extLst>
            </p:cNvPr>
            <p:cNvGrpSpPr/>
            <p:nvPr/>
          </p:nvGrpSpPr>
          <p:grpSpPr>
            <a:xfrm>
              <a:off x="7088971" y="5866103"/>
              <a:ext cx="4943411" cy="590397"/>
              <a:chOff x="2634739" y="6179735"/>
              <a:chExt cx="6355598" cy="590397"/>
            </a:xfrm>
          </p:grpSpPr>
          <p:sp>
            <p:nvSpPr>
              <p:cNvPr id="17" name="TextBox 16">
                <a:extLst>
                  <a:ext uri="{FF2B5EF4-FFF2-40B4-BE49-F238E27FC236}">
                    <a16:creationId xmlns:a16="http://schemas.microsoft.com/office/drawing/2014/main" id="{CA83E17E-994D-4DBE-A4C8-51571A9A5E43}"/>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8" name="TextBox 17">
                <a:extLst>
                  <a:ext uri="{FF2B5EF4-FFF2-40B4-BE49-F238E27FC236}">
                    <a16:creationId xmlns:a16="http://schemas.microsoft.com/office/drawing/2014/main" id="{3D71279D-0D18-455B-9853-6A49C35EF58C}"/>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9" name="TextBox 18">
                <a:extLst>
                  <a:ext uri="{FF2B5EF4-FFF2-40B4-BE49-F238E27FC236}">
                    <a16:creationId xmlns:a16="http://schemas.microsoft.com/office/drawing/2014/main" id="{D11F122E-6884-4C92-AE2C-2ABAFDAA8831}"/>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20" name="Oval 19">
              <a:extLst>
                <a:ext uri="{FF2B5EF4-FFF2-40B4-BE49-F238E27FC236}">
                  <a16:creationId xmlns:a16="http://schemas.microsoft.com/office/drawing/2014/main" id="{8EFA55C6-1F35-4D8B-B9DB-522073493140}"/>
                </a:ext>
              </a:extLst>
            </p:cNvPr>
            <p:cNvSpPr/>
            <p:nvPr/>
          </p:nvSpPr>
          <p:spPr>
            <a:xfrm>
              <a:off x="7628836" y="56248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00E4C5-E812-44EB-A4C4-63BD60D8CF55}"/>
                </a:ext>
              </a:extLst>
            </p:cNvPr>
            <p:cNvSpPr/>
            <p:nvPr/>
          </p:nvSpPr>
          <p:spPr>
            <a:xfrm>
              <a:off x="7986066" y="56248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889BF84-E50F-46EB-A6C6-EF8CD604A187}"/>
                </a:ext>
              </a:extLst>
            </p:cNvPr>
            <p:cNvSpPr/>
            <p:nvPr/>
          </p:nvSpPr>
          <p:spPr>
            <a:xfrm>
              <a:off x="8343297" y="553597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B4BFAE6-0DBC-4831-8C43-399FC482A3F4}"/>
                </a:ext>
              </a:extLst>
            </p:cNvPr>
            <p:cNvSpPr/>
            <p:nvPr/>
          </p:nvSpPr>
          <p:spPr>
            <a:xfrm>
              <a:off x="9022238" y="510054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EDF2B9F-CB0B-40FE-ABB0-71B469D61ABF}"/>
                </a:ext>
              </a:extLst>
            </p:cNvPr>
            <p:cNvSpPr/>
            <p:nvPr/>
          </p:nvSpPr>
          <p:spPr>
            <a:xfrm>
              <a:off x="9436846" y="313301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296B543-BE7D-4E11-9B8D-F920DB68B675}"/>
                </a:ext>
              </a:extLst>
            </p:cNvPr>
            <p:cNvSpPr/>
            <p:nvPr/>
          </p:nvSpPr>
          <p:spPr>
            <a:xfrm>
              <a:off x="9371209" y="3552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752851F-5C5A-426F-B2DF-D8B389193FF0}"/>
                </a:ext>
              </a:extLst>
            </p:cNvPr>
            <p:cNvSpPr/>
            <p:nvPr/>
          </p:nvSpPr>
          <p:spPr>
            <a:xfrm>
              <a:off x="9828447" y="196097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60B6B6-A154-41AC-B113-98E19F7B9968}"/>
                </a:ext>
              </a:extLst>
            </p:cNvPr>
            <p:cNvSpPr/>
            <p:nvPr/>
          </p:nvSpPr>
          <p:spPr>
            <a:xfrm>
              <a:off x="10542909" y="15981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8779C07-D5C5-4325-A697-26C3A6D96077}"/>
                </a:ext>
              </a:extLst>
            </p:cNvPr>
            <p:cNvSpPr/>
            <p:nvPr/>
          </p:nvSpPr>
          <p:spPr>
            <a:xfrm>
              <a:off x="10956367" y="15981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D0F9621-FC1C-40E2-9C1F-6E73DFF745F7}"/>
                </a:ext>
              </a:extLst>
            </p:cNvPr>
            <p:cNvSpPr/>
            <p:nvPr/>
          </p:nvSpPr>
          <p:spPr>
            <a:xfrm>
              <a:off x="10044132" y="175511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25337E3-F2F2-45F0-800E-2B42EDB310BB}"/>
                </a:ext>
              </a:extLst>
            </p:cNvPr>
            <p:cNvSpPr/>
            <p:nvPr/>
          </p:nvSpPr>
          <p:spPr>
            <a:xfrm>
              <a:off x="11179656" y="15954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04BFE42-F50F-4426-B416-DA7EDE9A3BBE}"/>
                </a:ext>
              </a:extLst>
            </p:cNvPr>
            <p:cNvSpPr/>
            <p:nvPr/>
          </p:nvSpPr>
          <p:spPr>
            <a:xfrm>
              <a:off x="11593114" y="15954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5548C87-7AFD-4FA7-9341-4CB9583366DA}"/>
                </a:ext>
              </a:extLst>
            </p:cNvPr>
            <p:cNvSpPr/>
            <p:nvPr/>
          </p:nvSpPr>
          <p:spPr>
            <a:xfrm>
              <a:off x="7233103" y="16206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Connector 34">
            <a:extLst>
              <a:ext uri="{FF2B5EF4-FFF2-40B4-BE49-F238E27FC236}">
                <a16:creationId xmlns:a16="http://schemas.microsoft.com/office/drawing/2014/main" id="{D8E42EF3-7BDB-43C7-BDD8-DCE07F11F7AE}"/>
              </a:ext>
            </a:extLst>
          </p:cNvPr>
          <p:cNvCxnSpPr>
            <a:stCxn id="13" idx="0"/>
          </p:cNvCxnSpPr>
          <p:nvPr/>
        </p:nvCxnSpPr>
        <p:spPr>
          <a:xfrm flipV="1">
            <a:off x="6860682" y="5535978"/>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AB7256D9-E040-4C33-BEEA-5B4A41A49A14}"/>
              </a:ext>
            </a:extLst>
          </p:cNvPr>
          <p:cNvSpPr/>
          <p:nvPr/>
        </p:nvSpPr>
        <p:spPr>
          <a:xfrm>
            <a:off x="5264926"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40C0C0B9-9999-477C-B151-100F74DEB309}"/>
              </a:ext>
            </a:extLst>
          </p:cNvPr>
          <p:cNvCxnSpPr/>
          <p:nvPr/>
        </p:nvCxnSpPr>
        <p:spPr>
          <a:xfrm flipV="1">
            <a:off x="6860682" y="4241330"/>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41B1BA8-9DEC-4009-9579-F73A61AFDC39}"/>
              </a:ext>
            </a:extLst>
          </p:cNvPr>
          <p:cNvSpPr/>
          <p:nvPr/>
        </p:nvSpPr>
        <p:spPr>
          <a:xfrm>
            <a:off x="4431062"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964DC97F-D34D-4BE3-A819-37694BD9B40C}"/>
              </a:ext>
            </a:extLst>
          </p:cNvPr>
          <p:cNvCxnSpPr/>
          <p:nvPr/>
        </p:nvCxnSpPr>
        <p:spPr>
          <a:xfrm flipV="1">
            <a:off x="6860682" y="3458967"/>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DF3131E7-A76C-428E-A9CE-7734E455B548}"/>
              </a:ext>
            </a:extLst>
          </p:cNvPr>
          <p:cNvSpPr/>
          <p:nvPr/>
        </p:nvSpPr>
        <p:spPr>
          <a:xfrm>
            <a:off x="3579635" y="2418019"/>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A3F3D0FC-92D6-46A5-9D23-432D4E5FB811}"/>
              </a:ext>
            </a:extLst>
          </p:cNvPr>
          <p:cNvCxnSpPr/>
          <p:nvPr/>
        </p:nvCxnSpPr>
        <p:spPr>
          <a:xfrm flipV="1">
            <a:off x="6861841" y="2887124"/>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F7AEF29-0D28-4BDE-9ECB-029397195C3E}"/>
              </a:ext>
            </a:extLst>
          </p:cNvPr>
          <p:cNvSpPr/>
          <p:nvPr/>
        </p:nvSpPr>
        <p:spPr>
          <a:xfrm>
            <a:off x="2116388" y="2418019"/>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EF2AA87-E0D0-4B12-BA63-B61501676A3E}"/>
              </a:ext>
            </a:extLst>
          </p:cNvPr>
          <p:cNvCxnSpPr/>
          <p:nvPr/>
        </p:nvCxnSpPr>
        <p:spPr>
          <a:xfrm flipV="1">
            <a:off x="6860682" y="1903117"/>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184B58B-BA4C-4AA2-B46E-AC191910A714}"/>
              </a:ext>
            </a:extLst>
          </p:cNvPr>
          <p:cNvSpPr/>
          <p:nvPr/>
        </p:nvSpPr>
        <p:spPr>
          <a:xfrm>
            <a:off x="2081159" y="310295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F3D30539-7EE7-41FB-88B2-A5A393E17FB9}"/>
              </a:ext>
            </a:extLst>
          </p:cNvPr>
          <p:cNvCxnSpPr/>
          <p:nvPr/>
        </p:nvCxnSpPr>
        <p:spPr>
          <a:xfrm flipV="1">
            <a:off x="6860682" y="1587309"/>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A62593F-8798-43C4-9985-C57A9AC4281B}"/>
              </a:ext>
            </a:extLst>
          </p:cNvPr>
          <p:cNvSpPr/>
          <p:nvPr/>
        </p:nvSpPr>
        <p:spPr>
          <a:xfrm>
            <a:off x="2087625" y="5737414"/>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D7154AC-719B-430C-95FA-19D54365A06E}"/>
              </a:ext>
            </a:extLst>
          </p:cNvPr>
          <p:cNvSpPr txBox="1"/>
          <p:nvPr/>
        </p:nvSpPr>
        <p:spPr>
          <a:xfrm>
            <a:off x="1718601" y="1488109"/>
            <a:ext cx="2209900" cy="369332"/>
          </a:xfrm>
          <a:prstGeom prst="rect">
            <a:avLst/>
          </a:prstGeom>
          <a:solidFill>
            <a:schemeClr val="bg1">
              <a:lumMod val="85000"/>
            </a:schemeClr>
          </a:solidFill>
        </p:spPr>
        <p:txBody>
          <a:bodyPr wrap="none" rtlCol="0">
            <a:spAutoFit/>
          </a:bodyPr>
          <a:lstStyle/>
          <a:p>
            <a:r>
              <a:rPr lang="en-US" b="1" dirty="0"/>
              <a:t>Q: Which is the best?</a:t>
            </a:r>
          </a:p>
        </p:txBody>
      </p:sp>
    </p:spTree>
    <p:extLst>
      <p:ext uri="{BB962C8B-B14F-4D97-AF65-F5344CB8AC3E}">
        <p14:creationId xmlns:p14="http://schemas.microsoft.com/office/powerpoint/2010/main" val="116142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133E-40BD-4334-9694-F0F4F662E1EB}"/>
              </a:ext>
            </a:extLst>
          </p:cNvPr>
          <p:cNvSpPr>
            <a:spLocks noGrp="1"/>
          </p:cNvSpPr>
          <p:nvPr>
            <p:ph type="title"/>
          </p:nvPr>
        </p:nvSpPr>
        <p:spPr/>
        <p:txBody>
          <a:bodyPr/>
          <a:lstStyle/>
          <a:p>
            <a:r>
              <a:rPr lang="en-US" dirty="0"/>
              <a:t>Optimizing the threshold - ROC</a:t>
            </a:r>
          </a:p>
        </p:txBody>
      </p:sp>
      <p:cxnSp>
        <p:nvCxnSpPr>
          <p:cNvPr id="4" name="Straight Connector 3">
            <a:extLst>
              <a:ext uri="{FF2B5EF4-FFF2-40B4-BE49-F238E27FC236}">
                <a16:creationId xmlns:a16="http://schemas.microsoft.com/office/drawing/2014/main" id="{4BB6822D-0FCC-47AA-912F-F6DC774F0D6B}"/>
              </a:ext>
            </a:extLst>
          </p:cNvPr>
          <p:cNvCxnSpPr>
            <a:cxnSpLocks/>
          </p:cNvCxnSpPr>
          <p:nvPr/>
        </p:nvCxnSpPr>
        <p:spPr>
          <a:xfrm>
            <a:off x="2190552" y="2024193"/>
            <a:ext cx="0" cy="3835905"/>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C548C134-974B-4532-8858-12302B2C3872}"/>
              </a:ext>
            </a:extLst>
          </p:cNvPr>
          <p:cNvCxnSpPr>
            <a:cxnSpLocks/>
          </p:cNvCxnSpPr>
          <p:nvPr/>
        </p:nvCxnSpPr>
        <p:spPr>
          <a:xfrm flipV="1">
            <a:off x="2190552" y="5860099"/>
            <a:ext cx="4288371"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D88C436-78A8-49F3-994B-99171BA0BFAB}"/>
              </a:ext>
            </a:extLst>
          </p:cNvPr>
          <p:cNvSpPr txBox="1"/>
          <p:nvPr/>
        </p:nvSpPr>
        <p:spPr>
          <a:xfrm>
            <a:off x="3359662" y="6022781"/>
            <a:ext cx="1950149" cy="646331"/>
          </a:xfrm>
          <a:prstGeom prst="rect">
            <a:avLst/>
          </a:prstGeom>
          <a:noFill/>
        </p:spPr>
        <p:txBody>
          <a:bodyPr wrap="none" rtlCol="0">
            <a:spAutoFit/>
          </a:bodyPr>
          <a:lstStyle/>
          <a:p>
            <a:pPr algn="ctr"/>
            <a:r>
              <a:rPr lang="en-US" b="1" dirty="0"/>
              <a:t>False Positive Rate</a:t>
            </a:r>
          </a:p>
          <a:p>
            <a:pPr algn="ctr"/>
            <a:r>
              <a:rPr lang="en-US" b="1" dirty="0"/>
              <a:t>(1 – specificity)</a:t>
            </a:r>
          </a:p>
        </p:txBody>
      </p:sp>
      <p:sp>
        <p:nvSpPr>
          <p:cNvPr id="8" name="TextBox 7">
            <a:extLst>
              <a:ext uri="{FF2B5EF4-FFF2-40B4-BE49-F238E27FC236}">
                <a16:creationId xmlns:a16="http://schemas.microsoft.com/office/drawing/2014/main" id="{0F1EEE6B-3998-4657-A4C3-A24326EAB8CA}"/>
              </a:ext>
            </a:extLst>
          </p:cNvPr>
          <p:cNvSpPr txBox="1"/>
          <p:nvPr/>
        </p:nvSpPr>
        <p:spPr>
          <a:xfrm>
            <a:off x="0" y="3351201"/>
            <a:ext cx="1896481" cy="646331"/>
          </a:xfrm>
          <a:prstGeom prst="rect">
            <a:avLst/>
          </a:prstGeom>
          <a:noFill/>
        </p:spPr>
        <p:txBody>
          <a:bodyPr wrap="none" rtlCol="0">
            <a:spAutoFit/>
          </a:bodyPr>
          <a:lstStyle/>
          <a:p>
            <a:pPr algn="ctr"/>
            <a:r>
              <a:rPr lang="en-US" b="1" dirty="0"/>
              <a:t>True Positive Rate</a:t>
            </a:r>
          </a:p>
          <a:p>
            <a:pPr algn="ctr"/>
            <a:r>
              <a:rPr lang="en-US" b="1" dirty="0"/>
              <a:t>(Sensitivity)</a:t>
            </a:r>
          </a:p>
        </p:txBody>
      </p:sp>
      <p:cxnSp>
        <p:nvCxnSpPr>
          <p:cNvPr id="10" name="Straight Connector 9">
            <a:extLst>
              <a:ext uri="{FF2B5EF4-FFF2-40B4-BE49-F238E27FC236}">
                <a16:creationId xmlns:a16="http://schemas.microsoft.com/office/drawing/2014/main" id="{923CC04E-1E50-490D-8617-C38D4AE31DEA}"/>
              </a:ext>
            </a:extLst>
          </p:cNvPr>
          <p:cNvCxnSpPr/>
          <p:nvPr/>
        </p:nvCxnSpPr>
        <p:spPr>
          <a:xfrm flipV="1">
            <a:off x="2190552" y="2024193"/>
            <a:ext cx="3835905" cy="38359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568D8AE-DC13-462F-A6AF-837A76AB53B8}"/>
              </a:ext>
            </a:extLst>
          </p:cNvPr>
          <p:cNvGrpSpPr/>
          <p:nvPr/>
        </p:nvGrpSpPr>
        <p:grpSpPr>
          <a:xfrm>
            <a:off x="6340507" y="1502547"/>
            <a:ext cx="5691875" cy="4953953"/>
            <a:chOff x="6340507" y="1502547"/>
            <a:chExt cx="5691875" cy="4953953"/>
          </a:xfrm>
        </p:grpSpPr>
        <p:cxnSp>
          <p:nvCxnSpPr>
            <p:cNvPr id="9" name="Straight Connector 8">
              <a:extLst>
                <a:ext uri="{FF2B5EF4-FFF2-40B4-BE49-F238E27FC236}">
                  <a16:creationId xmlns:a16="http://schemas.microsoft.com/office/drawing/2014/main" id="{D36EBF30-896F-478D-AE40-CAD8ADCC5A1B}"/>
                </a:ext>
              </a:extLst>
            </p:cNvPr>
            <p:cNvCxnSpPr>
              <a:cxnSpLocks/>
            </p:cNvCxnSpPr>
            <p:nvPr/>
          </p:nvCxnSpPr>
          <p:spPr>
            <a:xfrm>
              <a:off x="7147191" y="15076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0074D61-0A15-4A55-A898-7DCB8290EDDD}"/>
                </a:ext>
              </a:extLst>
            </p:cNvPr>
            <p:cNvSpPr txBox="1"/>
            <p:nvPr/>
          </p:nvSpPr>
          <p:spPr>
            <a:xfrm rot="16200000">
              <a:off x="5827321" y="3179807"/>
              <a:ext cx="1395703" cy="369332"/>
            </a:xfrm>
            <a:prstGeom prst="rect">
              <a:avLst/>
            </a:prstGeom>
            <a:noFill/>
          </p:spPr>
          <p:txBody>
            <a:bodyPr wrap="none" rtlCol="0">
              <a:spAutoFit/>
            </a:bodyPr>
            <a:lstStyle/>
            <a:p>
              <a:r>
                <a:rPr lang="en-US" b="1" dirty="0"/>
                <a:t>Lake Ice-free</a:t>
              </a:r>
            </a:p>
          </p:txBody>
        </p:sp>
        <p:sp>
          <p:nvSpPr>
            <p:cNvPr id="13" name="TextBox 12">
              <a:extLst>
                <a:ext uri="{FF2B5EF4-FFF2-40B4-BE49-F238E27FC236}">
                  <a16:creationId xmlns:a16="http://schemas.microsoft.com/office/drawing/2014/main" id="{80049440-E41F-4287-BC56-07D7A9958CEB}"/>
                </a:ext>
              </a:extLst>
            </p:cNvPr>
            <p:cNvSpPr txBox="1"/>
            <p:nvPr/>
          </p:nvSpPr>
          <p:spPr>
            <a:xfrm>
              <a:off x="6709839" y="5542907"/>
              <a:ext cx="301686" cy="369332"/>
            </a:xfrm>
            <a:prstGeom prst="rect">
              <a:avLst/>
            </a:prstGeom>
            <a:noFill/>
          </p:spPr>
          <p:txBody>
            <a:bodyPr wrap="none" rtlCol="0">
              <a:spAutoFit/>
            </a:bodyPr>
            <a:lstStyle/>
            <a:p>
              <a:r>
                <a:rPr lang="en-US" dirty="0"/>
                <a:t>0</a:t>
              </a:r>
            </a:p>
          </p:txBody>
        </p:sp>
        <p:sp>
          <p:nvSpPr>
            <p:cNvPr id="14" name="TextBox 13">
              <a:extLst>
                <a:ext uri="{FF2B5EF4-FFF2-40B4-BE49-F238E27FC236}">
                  <a16:creationId xmlns:a16="http://schemas.microsoft.com/office/drawing/2014/main" id="{15364F11-1C1A-434B-8837-A0740DDB0B3B}"/>
                </a:ext>
              </a:extLst>
            </p:cNvPr>
            <p:cNvSpPr txBox="1"/>
            <p:nvPr/>
          </p:nvSpPr>
          <p:spPr>
            <a:xfrm>
              <a:off x="6709839" y="1502547"/>
              <a:ext cx="301686" cy="369332"/>
            </a:xfrm>
            <a:prstGeom prst="rect">
              <a:avLst/>
            </a:prstGeom>
            <a:noFill/>
          </p:spPr>
          <p:txBody>
            <a:bodyPr wrap="none" rtlCol="0">
              <a:spAutoFit/>
            </a:bodyPr>
            <a:lstStyle/>
            <a:p>
              <a:r>
                <a:rPr lang="en-US" dirty="0"/>
                <a:t>1</a:t>
              </a:r>
            </a:p>
          </p:txBody>
        </p:sp>
        <p:cxnSp>
          <p:nvCxnSpPr>
            <p:cNvPr id="15" name="Straight Connector 14">
              <a:extLst>
                <a:ext uri="{FF2B5EF4-FFF2-40B4-BE49-F238E27FC236}">
                  <a16:creationId xmlns:a16="http://schemas.microsoft.com/office/drawing/2014/main" id="{A93F98DA-AA20-41C7-89E5-8ADDA1B1F6CC}"/>
                </a:ext>
              </a:extLst>
            </p:cNvPr>
            <p:cNvCxnSpPr>
              <a:cxnSpLocks/>
            </p:cNvCxnSpPr>
            <p:nvPr/>
          </p:nvCxnSpPr>
          <p:spPr>
            <a:xfrm flipV="1">
              <a:off x="7134255" y="58661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1F180213-6C42-451E-931A-059C09323FB6}"/>
                </a:ext>
              </a:extLst>
            </p:cNvPr>
            <p:cNvGrpSpPr/>
            <p:nvPr/>
          </p:nvGrpSpPr>
          <p:grpSpPr>
            <a:xfrm>
              <a:off x="7088971" y="5866103"/>
              <a:ext cx="4943411" cy="590397"/>
              <a:chOff x="2634739" y="6179735"/>
              <a:chExt cx="6355598" cy="590397"/>
            </a:xfrm>
          </p:grpSpPr>
          <p:sp>
            <p:nvSpPr>
              <p:cNvPr id="17" name="TextBox 16">
                <a:extLst>
                  <a:ext uri="{FF2B5EF4-FFF2-40B4-BE49-F238E27FC236}">
                    <a16:creationId xmlns:a16="http://schemas.microsoft.com/office/drawing/2014/main" id="{CA83E17E-994D-4DBE-A4C8-51571A9A5E43}"/>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8" name="TextBox 17">
                <a:extLst>
                  <a:ext uri="{FF2B5EF4-FFF2-40B4-BE49-F238E27FC236}">
                    <a16:creationId xmlns:a16="http://schemas.microsoft.com/office/drawing/2014/main" id="{3D71279D-0D18-455B-9853-6A49C35EF58C}"/>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9" name="TextBox 18">
                <a:extLst>
                  <a:ext uri="{FF2B5EF4-FFF2-40B4-BE49-F238E27FC236}">
                    <a16:creationId xmlns:a16="http://schemas.microsoft.com/office/drawing/2014/main" id="{D11F122E-6884-4C92-AE2C-2ABAFDAA8831}"/>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20" name="Oval 19">
              <a:extLst>
                <a:ext uri="{FF2B5EF4-FFF2-40B4-BE49-F238E27FC236}">
                  <a16:creationId xmlns:a16="http://schemas.microsoft.com/office/drawing/2014/main" id="{8EFA55C6-1F35-4D8B-B9DB-522073493140}"/>
                </a:ext>
              </a:extLst>
            </p:cNvPr>
            <p:cNvSpPr/>
            <p:nvPr/>
          </p:nvSpPr>
          <p:spPr>
            <a:xfrm>
              <a:off x="7628836" y="56248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00E4C5-E812-44EB-A4C4-63BD60D8CF55}"/>
                </a:ext>
              </a:extLst>
            </p:cNvPr>
            <p:cNvSpPr/>
            <p:nvPr/>
          </p:nvSpPr>
          <p:spPr>
            <a:xfrm>
              <a:off x="7986066" y="56248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889BF84-E50F-46EB-A6C6-EF8CD604A187}"/>
                </a:ext>
              </a:extLst>
            </p:cNvPr>
            <p:cNvSpPr/>
            <p:nvPr/>
          </p:nvSpPr>
          <p:spPr>
            <a:xfrm>
              <a:off x="8343297" y="553597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B4BFAE6-0DBC-4831-8C43-399FC482A3F4}"/>
                </a:ext>
              </a:extLst>
            </p:cNvPr>
            <p:cNvSpPr/>
            <p:nvPr/>
          </p:nvSpPr>
          <p:spPr>
            <a:xfrm>
              <a:off x="9022238" y="510054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EDF2B9F-CB0B-40FE-ABB0-71B469D61ABF}"/>
                </a:ext>
              </a:extLst>
            </p:cNvPr>
            <p:cNvSpPr/>
            <p:nvPr/>
          </p:nvSpPr>
          <p:spPr>
            <a:xfrm>
              <a:off x="9436846" y="313301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296B543-BE7D-4E11-9B8D-F920DB68B675}"/>
                </a:ext>
              </a:extLst>
            </p:cNvPr>
            <p:cNvSpPr/>
            <p:nvPr/>
          </p:nvSpPr>
          <p:spPr>
            <a:xfrm>
              <a:off x="9371209" y="3552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752851F-5C5A-426F-B2DF-D8B389193FF0}"/>
                </a:ext>
              </a:extLst>
            </p:cNvPr>
            <p:cNvSpPr/>
            <p:nvPr/>
          </p:nvSpPr>
          <p:spPr>
            <a:xfrm>
              <a:off x="9828447" y="196097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60B6B6-A154-41AC-B113-98E19F7B9968}"/>
                </a:ext>
              </a:extLst>
            </p:cNvPr>
            <p:cNvSpPr/>
            <p:nvPr/>
          </p:nvSpPr>
          <p:spPr>
            <a:xfrm>
              <a:off x="10542909" y="15981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8779C07-D5C5-4325-A697-26C3A6D96077}"/>
                </a:ext>
              </a:extLst>
            </p:cNvPr>
            <p:cNvSpPr/>
            <p:nvPr/>
          </p:nvSpPr>
          <p:spPr>
            <a:xfrm>
              <a:off x="10956367" y="15981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D0F9621-FC1C-40E2-9C1F-6E73DFF745F7}"/>
                </a:ext>
              </a:extLst>
            </p:cNvPr>
            <p:cNvSpPr/>
            <p:nvPr/>
          </p:nvSpPr>
          <p:spPr>
            <a:xfrm>
              <a:off x="10044132" y="175511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25337E3-F2F2-45F0-800E-2B42EDB310BB}"/>
                </a:ext>
              </a:extLst>
            </p:cNvPr>
            <p:cNvSpPr/>
            <p:nvPr/>
          </p:nvSpPr>
          <p:spPr>
            <a:xfrm>
              <a:off x="11179656" y="15954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04BFE42-F50F-4426-B416-DA7EDE9A3BBE}"/>
                </a:ext>
              </a:extLst>
            </p:cNvPr>
            <p:cNvSpPr/>
            <p:nvPr/>
          </p:nvSpPr>
          <p:spPr>
            <a:xfrm>
              <a:off x="11593114" y="15954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5548C87-7AFD-4FA7-9341-4CB9583366DA}"/>
                </a:ext>
              </a:extLst>
            </p:cNvPr>
            <p:cNvSpPr/>
            <p:nvPr/>
          </p:nvSpPr>
          <p:spPr>
            <a:xfrm>
              <a:off x="7233103" y="16206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Connector 34">
            <a:extLst>
              <a:ext uri="{FF2B5EF4-FFF2-40B4-BE49-F238E27FC236}">
                <a16:creationId xmlns:a16="http://schemas.microsoft.com/office/drawing/2014/main" id="{D8E42EF3-7BDB-43C7-BDD8-DCE07F11F7AE}"/>
              </a:ext>
            </a:extLst>
          </p:cNvPr>
          <p:cNvCxnSpPr>
            <a:stCxn id="13" idx="0"/>
          </p:cNvCxnSpPr>
          <p:nvPr/>
        </p:nvCxnSpPr>
        <p:spPr>
          <a:xfrm flipV="1">
            <a:off x="6860682" y="5535978"/>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AB7256D9-E040-4C33-BEEA-5B4A41A49A14}"/>
              </a:ext>
            </a:extLst>
          </p:cNvPr>
          <p:cNvSpPr/>
          <p:nvPr/>
        </p:nvSpPr>
        <p:spPr>
          <a:xfrm>
            <a:off x="5264926"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40C0C0B9-9999-477C-B151-100F74DEB309}"/>
              </a:ext>
            </a:extLst>
          </p:cNvPr>
          <p:cNvCxnSpPr/>
          <p:nvPr/>
        </p:nvCxnSpPr>
        <p:spPr>
          <a:xfrm flipV="1">
            <a:off x="6860682" y="4241330"/>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41B1BA8-9DEC-4009-9579-F73A61AFDC39}"/>
              </a:ext>
            </a:extLst>
          </p:cNvPr>
          <p:cNvSpPr/>
          <p:nvPr/>
        </p:nvSpPr>
        <p:spPr>
          <a:xfrm>
            <a:off x="4431062"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964DC97F-D34D-4BE3-A819-37694BD9B40C}"/>
              </a:ext>
            </a:extLst>
          </p:cNvPr>
          <p:cNvCxnSpPr/>
          <p:nvPr/>
        </p:nvCxnSpPr>
        <p:spPr>
          <a:xfrm flipV="1">
            <a:off x="6860682" y="3458967"/>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DF3131E7-A76C-428E-A9CE-7734E455B548}"/>
              </a:ext>
            </a:extLst>
          </p:cNvPr>
          <p:cNvSpPr/>
          <p:nvPr/>
        </p:nvSpPr>
        <p:spPr>
          <a:xfrm>
            <a:off x="3579635" y="2418019"/>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A3F3D0FC-92D6-46A5-9D23-432D4E5FB811}"/>
              </a:ext>
            </a:extLst>
          </p:cNvPr>
          <p:cNvCxnSpPr/>
          <p:nvPr/>
        </p:nvCxnSpPr>
        <p:spPr>
          <a:xfrm flipV="1">
            <a:off x="6861841" y="2887124"/>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F7AEF29-0D28-4BDE-9ECB-029397195C3E}"/>
              </a:ext>
            </a:extLst>
          </p:cNvPr>
          <p:cNvSpPr/>
          <p:nvPr/>
        </p:nvSpPr>
        <p:spPr>
          <a:xfrm>
            <a:off x="2116388" y="2418019"/>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EF2AA87-E0D0-4B12-BA63-B61501676A3E}"/>
              </a:ext>
            </a:extLst>
          </p:cNvPr>
          <p:cNvCxnSpPr/>
          <p:nvPr/>
        </p:nvCxnSpPr>
        <p:spPr>
          <a:xfrm flipV="1">
            <a:off x="6860682" y="1903117"/>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184B58B-BA4C-4AA2-B46E-AC191910A714}"/>
              </a:ext>
            </a:extLst>
          </p:cNvPr>
          <p:cNvSpPr/>
          <p:nvPr/>
        </p:nvSpPr>
        <p:spPr>
          <a:xfrm>
            <a:off x="2081159" y="310295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F3D30539-7EE7-41FB-88B2-A5A393E17FB9}"/>
              </a:ext>
            </a:extLst>
          </p:cNvPr>
          <p:cNvCxnSpPr/>
          <p:nvPr/>
        </p:nvCxnSpPr>
        <p:spPr>
          <a:xfrm flipV="1">
            <a:off x="6860682" y="1587309"/>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A62593F-8798-43C4-9985-C57A9AC4281B}"/>
              </a:ext>
            </a:extLst>
          </p:cNvPr>
          <p:cNvSpPr/>
          <p:nvPr/>
        </p:nvSpPr>
        <p:spPr>
          <a:xfrm>
            <a:off x="2087625" y="5737414"/>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B42625E5-97AE-4780-A7B2-B69A05824CCE}"/>
              </a:ext>
            </a:extLst>
          </p:cNvPr>
          <p:cNvCxnSpPr/>
          <p:nvPr/>
        </p:nvCxnSpPr>
        <p:spPr>
          <a:xfrm flipH="1">
            <a:off x="2413591" y="1871879"/>
            <a:ext cx="712381" cy="394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0949876-D596-4EE2-9605-F696B00CDDEB}"/>
              </a:ext>
            </a:extLst>
          </p:cNvPr>
          <p:cNvCxnSpPr>
            <a:cxnSpLocks/>
          </p:cNvCxnSpPr>
          <p:nvPr/>
        </p:nvCxnSpPr>
        <p:spPr>
          <a:xfrm>
            <a:off x="3146540" y="1871879"/>
            <a:ext cx="1159646" cy="152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05C4ADE-C687-47C9-B528-A0BF73F30842}"/>
              </a:ext>
            </a:extLst>
          </p:cNvPr>
          <p:cNvSpPr txBox="1"/>
          <p:nvPr/>
        </p:nvSpPr>
        <p:spPr>
          <a:xfrm>
            <a:off x="2815286" y="1409572"/>
            <a:ext cx="598882" cy="369332"/>
          </a:xfrm>
          <a:prstGeom prst="rect">
            <a:avLst/>
          </a:prstGeom>
          <a:solidFill>
            <a:schemeClr val="bg1">
              <a:lumMod val="85000"/>
            </a:schemeClr>
          </a:solidFill>
        </p:spPr>
        <p:txBody>
          <a:bodyPr wrap="none" rtlCol="0">
            <a:spAutoFit/>
          </a:bodyPr>
          <a:lstStyle/>
          <a:p>
            <a:r>
              <a:rPr lang="en-US" b="1" dirty="0"/>
              <a:t>Best</a:t>
            </a:r>
          </a:p>
        </p:txBody>
      </p:sp>
    </p:spTree>
    <p:extLst>
      <p:ext uri="{BB962C8B-B14F-4D97-AF65-F5344CB8AC3E}">
        <p14:creationId xmlns:p14="http://schemas.microsoft.com/office/powerpoint/2010/main" val="387408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133E-40BD-4334-9694-F0F4F662E1EB}"/>
              </a:ext>
            </a:extLst>
          </p:cNvPr>
          <p:cNvSpPr>
            <a:spLocks noGrp="1"/>
          </p:cNvSpPr>
          <p:nvPr>
            <p:ph type="title"/>
          </p:nvPr>
        </p:nvSpPr>
        <p:spPr/>
        <p:txBody>
          <a:bodyPr/>
          <a:lstStyle/>
          <a:p>
            <a:r>
              <a:rPr lang="en-US" dirty="0"/>
              <a:t>Optimizing the threshold - ROC</a:t>
            </a:r>
          </a:p>
        </p:txBody>
      </p:sp>
      <p:cxnSp>
        <p:nvCxnSpPr>
          <p:cNvPr id="4" name="Straight Connector 3">
            <a:extLst>
              <a:ext uri="{FF2B5EF4-FFF2-40B4-BE49-F238E27FC236}">
                <a16:creationId xmlns:a16="http://schemas.microsoft.com/office/drawing/2014/main" id="{4BB6822D-0FCC-47AA-912F-F6DC774F0D6B}"/>
              </a:ext>
            </a:extLst>
          </p:cNvPr>
          <p:cNvCxnSpPr>
            <a:cxnSpLocks/>
          </p:cNvCxnSpPr>
          <p:nvPr/>
        </p:nvCxnSpPr>
        <p:spPr>
          <a:xfrm>
            <a:off x="2190552" y="2024193"/>
            <a:ext cx="0" cy="3835905"/>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C548C134-974B-4532-8858-12302B2C3872}"/>
              </a:ext>
            </a:extLst>
          </p:cNvPr>
          <p:cNvCxnSpPr>
            <a:cxnSpLocks/>
          </p:cNvCxnSpPr>
          <p:nvPr/>
        </p:nvCxnSpPr>
        <p:spPr>
          <a:xfrm flipV="1">
            <a:off x="2190552" y="5860099"/>
            <a:ext cx="4288371"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D88C436-78A8-49F3-994B-99171BA0BFAB}"/>
              </a:ext>
            </a:extLst>
          </p:cNvPr>
          <p:cNvSpPr txBox="1"/>
          <p:nvPr/>
        </p:nvSpPr>
        <p:spPr>
          <a:xfrm>
            <a:off x="3359662" y="6022781"/>
            <a:ext cx="1950149" cy="646331"/>
          </a:xfrm>
          <a:prstGeom prst="rect">
            <a:avLst/>
          </a:prstGeom>
          <a:noFill/>
        </p:spPr>
        <p:txBody>
          <a:bodyPr wrap="none" rtlCol="0">
            <a:spAutoFit/>
          </a:bodyPr>
          <a:lstStyle/>
          <a:p>
            <a:pPr algn="ctr"/>
            <a:r>
              <a:rPr lang="en-US" b="1" dirty="0"/>
              <a:t>False Positive Rate</a:t>
            </a:r>
          </a:p>
          <a:p>
            <a:pPr algn="ctr"/>
            <a:r>
              <a:rPr lang="en-US" b="1" dirty="0"/>
              <a:t>(1 – specificity)</a:t>
            </a:r>
          </a:p>
        </p:txBody>
      </p:sp>
      <p:sp>
        <p:nvSpPr>
          <p:cNvPr id="8" name="TextBox 7">
            <a:extLst>
              <a:ext uri="{FF2B5EF4-FFF2-40B4-BE49-F238E27FC236}">
                <a16:creationId xmlns:a16="http://schemas.microsoft.com/office/drawing/2014/main" id="{0F1EEE6B-3998-4657-A4C3-A24326EAB8CA}"/>
              </a:ext>
            </a:extLst>
          </p:cNvPr>
          <p:cNvSpPr txBox="1"/>
          <p:nvPr/>
        </p:nvSpPr>
        <p:spPr>
          <a:xfrm>
            <a:off x="0" y="3351201"/>
            <a:ext cx="1896481" cy="646331"/>
          </a:xfrm>
          <a:prstGeom prst="rect">
            <a:avLst/>
          </a:prstGeom>
          <a:noFill/>
        </p:spPr>
        <p:txBody>
          <a:bodyPr wrap="none" rtlCol="0">
            <a:spAutoFit/>
          </a:bodyPr>
          <a:lstStyle/>
          <a:p>
            <a:pPr algn="ctr"/>
            <a:r>
              <a:rPr lang="en-US" b="1" dirty="0"/>
              <a:t>True Positive Rate</a:t>
            </a:r>
          </a:p>
          <a:p>
            <a:pPr algn="ctr"/>
            <a:r>
              <a:rPr lang="en-US" b="1" dirty="0"/>
              <a:t>(Sensitivity)</a:t>
            </a:r>
          </a:p>
        </p:txBody>
      </p:sp>
      <p:cxnSp>
        <p:nvCxnSpPr>
          <p:cNvPr id="10" name="Straight Connector 9">
            <a:extLst>
              <a:ext uri="{FF2B5EF4-FFF2-40B4-BE49-F238E27FC236}">
                <a16:creationId xmlns:a16="http://schemas.microsoft.com/office/drawing/2014/main" id="{923CC04E-1E50-490D-8617-C38D4AE31DEA}"/>
              </a:ext>
            </a:extLst>
          </p:cNvPr>
          <p:cNvCxnSpPr/>
          <p:nvPr/>
        </p:nvCxnSpPr>
        <p:spPr>
          <a:xfrm flipV="1">
            <a:off x="2190552" y="2024193"/>
            <a:ext cx="3835905" cy="38359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568D8AE-DC13-462F-A6AF-837A76AB53B8}"/>
              </a:ext>
            </a:extLst>
          </p:cNvPr>
          <p:cNvGrpSpPr/>
          <p:nvPr/>
        </p:nvGrpSpPr>
        <p:grpSpPr>
          <a:xfrm>
            <a:off x="6340507" y="1502547"/>
            <a:ext cx="5691875" cy="4953953"/>
            <a:chOff x="6340507" y="1502547"/>
            <a:chExt cx="5691875" cy="4953953"/>
          </a:xfrm>
        </p:grpSpPr>
        <p:cxnSp>
          <p:nvCxnSpPr>
            <p:cNvPr id="9" name="Straight Connector 8">
              <a:extLst>
                <a:ext uri="{FF2B5EF4-FFF2-40B4-BE49-F238E27FC236}">
                  <a16:creationId xmlns:a16="http://schemas.microsoft.com/office/drawing/2014/main" id="{D36EBF30-896F-478D-AE40-CAD8ADCC5A1B}"/>
                </a:ext>
              </a:extLst>
            </p:cNvPr>
            <p:cNvCxnSpPr>
              <a:cxnSpLocks/>
            </p:cNvCxnSpPr>
            <p:nvPr/>
          </p:nvCxnSpPr>
          <p:spPr>
            <a:xfrm>
              <a:off x="7147191" y="15076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0074D61-0A15-4A55-A898-7DCB8290EDDD}"/>
                </a:ext>
              </a:extLst>
            </p:cNvPr>
            <p:cNvSpPr txBox="1"/>
            <p:nvPr/>
          </p:nvSpPr>
          <p:spPr>
            <a:xfrm rot="16200000">
              <a:off x="5827321" y="3179807"/>
              <a:ext cx="1395703" cy="369332"/>
            </a:xfrm>
            <a:prstGeom prst="rect">
              <a:avLst/>
            </a:prstGeom>
            <a:noFill/>
          </p:spPr>
          <p:txBody>
            <a:bodyPr wrap="none" rtlCol="0">
              <a:spAutoFit/>
            </a:bodyPr>
            <a:lstStyle/>
            <a:p>
              <a:r>
                <a:rPr lang="en-US" b="1" dirty="0"/>
                <a:t>Lake Ice-free</a:t>
              </a:r>
            </a:p>
          </p:txBody>
        </p:sp>
        <p:sp>
          <p:nvSpPr>
            <p:cNvPr id="13" name="TextBox 12">
              <a:extLst>
                <a:ext uri="{FF2B5EF4-FFF2-40B4-BE49-F238E27FC236}">
                  <a16:creationId xmlns:a16="http://schemas.microsoft.com/office/drawing/2014/main" id="{80049440-E41F-4287-BC56-07D7A9958CEB}"/>
                </a:ext>
              </a:extLst>
            </p:cNvPr>
            <p:cNvSpPr txBox="1"/>
            <p:nvPr/>
          </p:nvSpPr>
          <p:spPr>
            <a:xfrm>
              <a:off x="6709839" y="5542907"/>
              <a:ext cx="301686" cy="369332"/>
            </a:xfrm>
            <a:prstGeom prst="rect">
              <a:avLst/>
            </a:prstGeom>
            <a:noFill/>
          </p:spPr>
          <p:txBody>
            <a:bodyPr wrap="none" rtlCol="0">
              <a:spAutoFit/>
            </a:bodyPr>
            <a:lstStyle/>
            <a:p>
              <a:r>
                <a:rPr lang="en-US" dirty="0"/>
                <a:t>0</a:t>
              </a:r>
            </a:p>
          </p:txBody>
        </p:sp>
        <p:sp>
          <p:nvSpPr>
            <p:cNvPr id="14" name="TextBox 13">
              <a:extLst>
                <a:ext uri="{FF2B5EF4-FFF2-40B4-BE49-F238E27FC236}">
                  <a16:creationId xmlns:a16="http://schemas.microsoft.com/office/drawing/2014/main" id="{15364F11-1C1A-434B-8837-A0740DDB0B3B}"/>
                </a:ext>
              </a:extLst>
            </p:cNvPr>
            <p:cNvSpPr txBox="1"/>
            <p:nvPr/>
          </p:nvSpPr>
          <p:spPr>
            <a:xfrm>
              <a:off x="6709839" y="1502547"/>
              <a:ext cx="301686" cy="369332"/>
            </a:xfrm>
            <a:prstGeom prst="rect">
              <a:avLst/>
            </a:prstGeom>
            <a:noFill/>
          </p:spPr>
          <p:txBody>
            <a:bodyPr wrap="none" rtlCol="0">
              <a:spAutoFit/>
            </a:bodyPr>
            <a:lstStyle/>
            <a:p>
              <a:r>
                <a:rPr lang="en-US" dirty="0"/>
                <a:t>1</a:t>
              </a:r>
            </a:p>
          </p:txBody>
        </p:sp>
        <p:cxnSp>
          <p:nvCxnSpPr>
            <p:cNvPr id="15" name="Straight Connector 14">
              <a:extLst>
                <a:ext uri="{FF2B5EF4-FFF2-40B4-BE49-F238E27FC236}">
                  <a16:creationId xmlns:a16="http://schemas.microsoft.com/office/drawing/2014/main" id="{A93F98DA-AA20-41C7-89E5-8ADDA1B1F6CC}"/>
                </a:ext>
              </a:extLst>
            </p:cNvPr>
            <p:cNvCxnSpPr>
              <a:cxnSpLocks/>
            </p:cNvCxnSpPr>
            <p:nvPr/>
          </p:nvCxnSpPr>
          <p:spPr>
            <a:xfrm flipV="1">
              <a:off x="7134255" y="58661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1F180213-6C42-451E-931A-059C09323FB6}"/>
                </a:ext>
              </a:extLst>
            </p:cNvPr>
            <p:cNvGrpSpPr/>
            <p:nvPr/>
          </p:nvGrpSpPr>
          <p:grpSpPr>
            <a:xfrm>
              <a:off x="7088971" y="5866103"/>
              <a:ext cx="4943411" cy="590397"/>
              <a:chOff x="2634739" y="6179735"/>
              <a:chExt cx="6355598" cy="590397"/>
            </a:xfrm>
          </p:grpSpPr>
          <p:sp>
            <p:nvSpPr>
              <p:cNvPr id="17" name="TextBox 16">
                <a:extLst>
                  <a:ext uri="{FF2B5EF4-FFF2-40B4-BE49-F238E27FC236}">
                    <a16:creationId xmlns:a16="http://schemas.microsoft.com/office/drawing/2014/main" id="{CA83E17E-994D-4DBE-A4C8-51571A9A5E43}"/>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8" name="TextBox 17">
                <a:extLst>
                  <a:ext uri="{FF2B5EF4-FFF2-40B4-BE49-F238E27FC236}">
                    <a16:creationId xmlns:a16="http://schemas.microsoft.com/office/drawing/2014/main" id="{3D71279D-0D18-455B-9853-6A49C35EF58C}"/>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9" name="TextBox 18">
                <a:extLst>
                  <a:ext uri="{FF2B5EF4-FFF2-40B4-BE49-F238E27FC236}">
                    <a16:creationId xmlns:a16="http://schemas.microsoft.com/office/drawing/2014/main" id="{D11F122E-6884-4C92-AE2C-2ABAFDAA8831}"/>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20" name="Oval 19">
              <a:extLst>
                <a:ext uri="{FF2B5EF4-FFF2-40B4-BE49-F238E27FC236}">
                  <a16:creationId xmlns:a16="http://schemas.microsoft.com/office/drawing/2014/main" id="{8EFA55C6-1F35-4D8B-B9DB-522073493140}"/>
                </a:ext>
              </a:extLst>
            </p:cNvPr>
            <p:cNvSpPr/>
            <p:nvPr/>
          </p:nvSpPr>
          <p:spPr>
            <a:xfrm>
              <a:off x="7628836" y="56248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00E4C5-E812-44EB-A4C4-63BD60D8CF55}"/>
                </a:ext>
              </a:extLst>
            </p:cNvPr>
            <p:cNvSpPr/>
            <p:nvPr/>
          </p:nvSpPr>
          <p:spPr>
            <a:xfrm>
              <a:off x="7986066" y="56248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889BF84-E50F-46EB-A6C6-EF8CD604A187}"/>
                </a:ext>
              </a:extLst>
            </p:cNvPr>
            <p:cNvSpPr/>
            <p:nvPr/>
          </p:nvSpPr>
          <p:spPr>
            <a:xfrm>
              <a:off x="8343297" y="553597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B4BFAE6-0DBC-4831-8C43-399FC482A3F4}"/>
                </a:ext>
              </a:extLst>
            </p:cNvPr>
            <p:cNvSpPr/>
            <p:nvPr/>
          </p:nvSpPr>
          <p:spPr>
            <a:xfrm>
              <a:off x="9022238" y="510054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EDF2B9F-CB0B-40FE-ABB0-71B469D61ABF}"/>
                </a:ext>
              </a:extLst>
            </p:cNvPr>
            <p:cNvSpPr/>
            <p:nvPr/>
          </p:nvSpPr>
          <p:spPr>
            <a:xfrm>
              <a:off x="9436846" y="313301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296B543-BE7D-4E11-9B8D-F920DB68B675}"/>
                </a:ext>
              </a:extLst>
            </p:cNvPr>
            <p:cNvSpPr/>
            <p:nvPr/>
          </p:nvSpPr>
          <p:spPr>
            <a:xfrm>
              <a:off x="9371209" y="3552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752851F-5C5A-426F-B2DF-D8B389193FF0}"/>
                </a:ext>
              </a:extLst>
            </p:cNvPr>
            <p:cNvSpPr/>
            <p:nvPr/>
          </p:nvSpPr>
          <p:spPr>
            <a:xfrm>
              <a:off x="9828447" y="196097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60B6B6-A154-41AC-B113-98E19F7B9968}"/>
                </a:ext>
              </a:extLst>
            </p:cNvPr>
            <p:cNvSpPr/>
            <p:nvPr/>
          </p:nvSpPr>
          <p:spPr>
            <a:xfrm>
              <a:off x="10542909" y="15981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8779C07-D5C5-4325-A697-26C3A6D96077}"/>
                </a:ext>
              </a:extLst>
            </p:cNvPr>
            <p:cNvSpPr/>
            <p:nvPr/>
          </p:nvSpPr>
          <p:spPr>
            <a:xfrm>
              <a:off x="10956367" y="15981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D0F9621-FC1C-40E2-9C1F-6E73DFF745F7}"/>
                </a:ext>
              </a:extLst>
            </p:cNvPr>
            <p:cNvSpPr/>
            <p:nvPr/>
          </p:nvSpPr>
          <p:spPr>
            <a:xfrm>
              <a:off x="10044132" y="175511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25337E3-F2F2-45F0-800E-2B42EDB310BB}"/>
                </a:ext>
              </a:extLst>
            </p:cNvPr>
            <p:cNvSpPr/>
            <p:nvPr/>
          </p:nvSpPr>
          <p:spPr>
            <a:xfrm>
              <a:off x="11179656" y="15954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04BFE42-F50F-4426-B416-DA7EDE9A3BBE}"/>
                </a:ext>
              </a:extLst>
            </p:cNvPr>
            <p:cNvSpPr/>
            <p:nvPr/>
          </p:nvSpPr>
          <p:spPr>
            <a:xfrm>
              <a:off x="11593114" y="15954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5548C87-7AFD-4FA7-9341-4CB9583366DA}"/>
                </a:ext>
              </a:extLst>
            </p:cNvPr>
            <p:cNvSpPr/>
            <p:nvPr/>
          </p:nvSpPr>
          <p:spPr>
            <a:xfrm>
              <a:off x="7233103" y="16206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3" name="Straight Connector 42">
            <a:extLst>
              <a:ext uri="{FF2B5EF4-FFF2-40B4-BE49-F238E27FC236}">
                <a16:creationId xmlns:a16="http://schemas.microsoft.com/office/drawing/2014/main" id="{F3D30539-7EE7-41FB-88B2-A5A393E17FB9}"/>
              </a:ext>
            </a:extLst>
          </p:cNvPr>
          <p:cNvCxnSpPr/>
          <p:nvPr/>
        </p:nvCxnSpPr>
        <p:spPr>
          <a:xfrm flipV="1">
            <a:off x="6875351" y="5617206"/>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Freeform: Shape 51">
            <a:extLst>
              <a:ext uri="{FF2B5EF4-FFF2-40B4-BE49-F238E27FC236}">
                <a16:creationId xmlns:a16="http://schemas.microsoft.com/office/drawing/2014/main" id="{4CEB81F4-9A7C-4136-AD49-9AD19267CB75}"/>
              </a:ext>
            </a:extLst>
          </p:cNvPr>
          <p:cNvSpPr/>
          <p:nvPr/>
        </p:nvSpPr>
        <p:spPr>
          <a:xfrm>
            <a:off x="2211572" y="1959174"/>
            <a:ext cx="3785191" cy="3867468"/>
          </a:xfrm>
          <a:custGeom>
            <a:avLst/>
            <a:gdLst>
              <a:gd name="connsiteX0" fmla="*/ 0 w 3785191"/>
              <a:gd name="connsiteY0" fmla="*/ 4327451 h 4327451"/>
              <a:gd name="connsiteX1" fmla="*/ 680484 w 3785191"/>
              <a:gd name="connsiteY1" fmla="*/ 765544 h 4327451"/>
              <a:gd name="connsiteX2" fmla="*/ 3785191 w 3785191"/>
              <a:gd name="connsiteY2" fmla="*/ 0 h 4327451"/>
            </a:gdLst>
            <a:ahLst/>
            <a:cxnLst>
              <a:cxn ang="0">
                <a:pos x="connsiteX0" y="connsiteY0"/>
              </a:cxn>
              <a:cxn ang="0">
                <a:pos x="connsiteX1" y="connsiteY1"/>
              </a:cxn>
              <a:cxn ang="0">
                <a:pos x="connsiteX2" y="connsiteY2"/>
              </a:cxn>
            </a:cxnLst>
            <a:rect l="l" t="t" r="r" b="b"/>
            <a:pathLst>
              <a:path w="3785191" h="4327451">
                <a:moveTo>
                  <a:pt x="0" y="4327451"/>
                </a:moveTo>
                <a:cubicBezTo>
                  <a:pt x="24809" y="2907118"/>
                  <a:pt x="49619" y="1486786"/>
                  <a:pt x="680484" y="765544"/>
                </a:cubicBezTo>
                <a:cubicBezTo>
                  <a:pt x="1311349" y="44302"/>
                  <a:pt x="2548270" y="22151"/>
                  <a:pt x="3785191"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850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4.44444E-6 L -1.66667E-6 -0.59675 " pathEditMode="relative" rAng="0" ptsTypes="AA">
                                      <p:cBhvr>
                                        <p:cTn id="6" dur="2000" fill="hold"/>
                                        <p:tgtEl>
                                          <p:spTgt spid="43"/>
                                        </p:tgtEl>
                                        <p:attrNameLst>
                                          <p:attrName>ppt_x</p:attrName>
                                          <p:attrName>ppt_y</p:attrName>
                                        </p:attrNameLst>
                                      </p:cBhvr>
                                      <p:rCtr x="0" y="-2983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1CE2C35-D8C5-458C-900C-50513FFCBB62}"/>
              </a:ext>
            </a:extLst>
          </p:cNvPr>
          <p:cNvGrpSpPr/>
          <p:nvPr/>
        </p:nvGrpSpPr>
        <p:grpSpPr>
          <a:xfrm>
            <a:off x="2211571" y="1959174"/>
            <a:ext cx="3953967" cy="3867468"/>
            <a:chOff x="2211572" y="1959174"/>
            <a:chExt cx="3953964" cy="3867468"/>
          </a:xfrm>
        </p:grpSpPr>
        <p:sp>
          <p:nvSpPr>
            <p:cNvPr id="52" name="Freeform: Shape 51">
              <a:extLst>
                <a:ext uri="{FF2B5EF4-FFF2-40B4-BE49-F238E27FC236}">
                  <a16:creationId xmlns:a16="http://schemas.microsoft.com/office/drawing/2014/main" id="{4CEB81F4-9A7C-4136-AD49-9AD19267CB75}"/>
                </a:ext>
              </a:extLst>
            </p:cNvPr>
            <p:cNvSpPr/>
            <p:nvPr/>
          </p:nvSpPr>
          <p:spPr>
            <a:xfrm>
              <a:off x="2211572" y="1959174"/>
              <a:ext cx="3953964" cy="3867468"/>
            </a:xfrm>
            <a:custGeom>
              <a:avLst/>
              <a:gdLst>
                <a:gd name="connsiteX0" fmla="*/ 0 w 3785191"/>
                <a:gd name="connsiteY0" fmla="*/ 4327451 h 4327451"/>
                <a:gd name="connsiteX1" fmla="*/ 680484 w 3785191"/>
                <a:gd name="connsiteY1" fmla="*/ 765544 h 4327451"/>
                <a:gd name="connsiteX2" fmla="*/ 3785191 w 3785191"/>
                <a:gd name="connsiteY2" fmla="*/ 0 h 4327451"/>
              </a:gdLst>
              <a:ahLst/>
              <a:cxnLst>
                <a:cxn ang="0">
                  <a:pos x="connsiteX0" y="connsiteY0"/>
                </a:cxn>
                <a:cxn ang="0">
                  <a:pos x="connsiteX1" y="connsiteY1"/>
                </a:cxn>
                <a:cxn ang="0">
                  <a:pos x="connsiteX2" y="connsiteY2"/>
                </a:cxn>
              </a:cxnLst>
              <a:rect l="l" t="t" r="r" b="b"/>
              <a:pathLst>
                <a:path w="3785191" h="4327451">
                  <a:moveTo>
                    <a:pt x="0" y="4327451"/>
                  </a:moveTo>
                  <a:cubicBezTo>
                    <a:pt x="24809" y="2907118"/>
                    <a:pt x="49619" y="1486786"/>
                    <a:pt x="680484" y="765544"/>
                  </a:cubicBezTo>
                  <a:cubicBezTo>
                    <a:pt x="1311349" y="44302"/>
                    <a:pt x="2548270" y="22151"/>
                    <a:pt x="3785191" y="0"/>
                  </a:cubicBezTo>
                </a:path>
              </a:pathLst>
            </a:custGeom>
            <a:solidFill>
              <a:schemeClr val="accent2">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B87238F0-7E7D-4122-B628-26F471C25D04}"/>
                </a:ext>
              </a:extLst>
            </p:cNvPr>
            <p:cNvSpPr/>
            <p:nvPr/>
          </p:nvSpPr>
          <p:spPr>
            <a:xfrm flipH="1">
              <a:off x="2211573" y="2013560"/>
              <a:ext cx="3884428" cy="3802447"/>
            </a:xfrm>
            <a:prstGeom prst="r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7BE133E-40BD-4334-9694-F0F4F662E1EB}"/>
              </a:ext>
            </a:extLst>
          </p:cNvPr>
          <p:cNvSpPr>
            <a:spLocks noGrp="1"/>
          </p:cNvSpPr>
          <p:nvPr>
            <p:ph type="title"/>
          </p:nvPr>
        </p:nvSpPr>
        <p:spPr/>
        <p:txBody>
          <a:bodyPr/>
          <a:lstStyle/>
          <a:p>
            <a:r>
              <a:rPr lang="en-US" dirty="0"/>
              <a:t>Comparing models - AUC</a:t>
            </a:r>
          </a:p>
        </p:txBody>
      </p:sp>
      <p:cxnSp>
        <p:nvCxnSpPr>
          <p:cNvPr id="4" name="Straight Connector 3">
            <a:extLst>
              <a:ext uri="{FF2B5EF4-FFF2-40B4-BE49-F238E27FC236}">
                <a16:creationId xmlns:a16="http://schemas.microsoft.com/office/drawing/2014/main" id="{4BB6822D-0FCC-47AA-912F-F6DC774F0D6B}"/>
              </a:ext>
            </a:extLst>
          </p:cNvPr>
          <p:cNvCxnSpPr>
            <a:cxnSpLocks/>
          </p:cNvCxnSpPr>
          <p:nvPr/>
        </p:nvCxnSpPr>
        <p:spPr>
          <a:xfrm>
            <a:off x="2190552" y="2024193"/>
            <a:ext cx="0" cy="3835905"/>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C548C134-974B-4532-8858-12302B2C3872}"/>
              </a:ext>
            </a:extLst>
          </p:cNvPr>
          <p:cNvCxnSpPr>
            <a:cxnSpLocks/>
          </p:cNvCxnSpPr>
          <p:nvPr/>
        </p:nvCxnSpPr>
        <p:spPr>
          <a:xfrm flipV="1">
            <a:off x="2190552" y="5860099"/>
            <a:ext cx="4288371"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D88C436-78A8-49F3-994B-99171BA0BFAB}"/>
              </a:ext>
            </a:extLst>
          </p:cNvPr>
          <p:cNvSpPr txBox="1"/>
          <p:nvPr/>
        </p:nvSpPr>
        <p:spPr>
          <a:xfrm>
            <a:off x="3359662" y="6022781"/>
            <a:ext cx="1950149" cy="646331"/>
          </a:xfrm>
          <a:prstGeom prst="rect">
            <a:avLst/>
          </a:prstGeom>
          <a:noFill/>
        </p:spPr>
        <p:txBody>
          <a:bodyPr wrap="none" rtlCol="0">
            <a:spAutoFit/>
          </a:bodyPr>
          <a:lstStyle/>
          <a:p>
            <a:pPr algn="ctr"/>
            <a:r>
              <a:rPr lang="en-US" b="1" dirty="0"/>
              <a:t>False Positive Rate</a:t>
            </a:r>
          </a:p>
          <a:p>
            <a:pPr algn="ctr"/>
            <a:r>
              <a:rPr lang="en-US" b="1" dirty="0"/>
              <a:t>(1 – specificity)</a:t>
            </a:r>
          </a:p>
        </p:txBody>
      </p:sp>
      <p:sp>
        <p:nvSpPr>
          <p:cNvPr id="8" name="TextBox 7">
            <a:extLst>
              <a:ext uri="{FF2B5EF4-FFF2-40B4-BE49-F238E27FC236}">
                <a16:creationId xmlns:a16="http://schemas.microsoft.com/office/drawing/2014/main" id="{0F1EEE6B-3998-4657-A4C3-A24326EAB8CA}"/>
              </a:ext>
            </a:extLst>
          </p:cNvPr>
          <p:cNvSpPr txBox="1"/>
          <p:nvPr/>
        </p:nvSpPr>
        <p:spPr>
          <a:xfrm>
            <a:off x="0" y="3351201"/>
            <a:ext cx="1896481" cy="646331"/>
          </a:xfrm>
          <a:prstGeom prst="rect">
            <a:avLst/>
          </a:prstGeom>
          <a:noFill/>
        </p:spPr>
        <p:txBody>
          <a:bodyPr wrap="none" rtlCol="0">
            <a:spAutoFit/>
          </a:bodyPr>
          <a:lstStyle/>
          <a:p>
            <a:pPr algn="ctr"/>
            <a:r>
              <a:rPr lang="en-US" b="1" dirty="0"/>
              <a:t>True Positive Rate</a:t>
            </a:r>
          </a:p>
          <a:p>
            <a:pPr algn="ctr"/>
            <a:r>
              <a:rPr lang="en-US" b="1" dirty="0"/>
              <a:t>(Sensitivity)</a:t>
            </a:r>
          </a:p>
        </p:txBody>
      </p:sp>
      <p:cxnSp>
        <p:nvCxnSpPr>
          <p:cNvPr id="10" name="Straight Connector 9">
            <a:extLst>
              <a:ext uri="{FF2B5EF4-FFF2-40B4-BE49-F238E27FC236}">
                <a16:creationId xmlns:a16="http://schemas.microsoft.com/office/drawing/2014/main" id="{923CC04E-1E50-490D-8617-C38D4AE31DEA}"/>
              </a:ext>
            </a:extLst>
          </p:cNvPr>
          <p:cNvCxnSpPr/>
          <p:nvPr/>
        </p:nvCxnSpPr>
        <p:spPr>
          <a:xfrm flipV="1">
            <a:off x="2190552" y="2024193"/>
            <a:ext cx="3835905" cy="38359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2FCB9F8-1535-43D6-BAEA-402D09E4CA14}"/>
              </a:ext>
            </a:extLst>
          </p:cNvPr>
          <p:cNvGrpSpPr/>
          <p:nvPr/>
        </p:nvGrpSpPr>
        <p:grpSpPr>
          <a:xfrm>
            <a:off x="2232590" y="2594343"/>
            <a:ext cx="3884430" cy="3221663"/>
            <a:chOff x="2211572" y="1959174"/>
            <a:chExt cx="3953964" cy="3867468"/>
          </a:xfrm>
          <a:solidFill>
            <a:schemeClr val="accent1">
              <a:lumMod val="40000"/>
              <a:lumOff val="60000"/>
              <a:alpha val="50000"/>
            </a:schemeClr>
          </a:solidFill>
        </p:grpSpPr>
        <p:sp>
          <p:nvSpPr>
            <p:cNvPr id="45" name="Freeform: Shape 44">
              <a:extLst>
                <a:ext uri="{FF2B5EF4-FFF2-40B4-BE49-F238E27FC236}">
                  <a16:creationId xmlns:a16="http://schemas.microsoft.com/office/drawing/2014/main" id="{632BE593-B34E-44C7-AE6E-4BE30E626768}"/>
                </a:ext>
              </a:extLst>
            </p:cNvPr>
            <p:cNvSpPr/>
            <p:nvPr/>
          </p:nvSpPr>
          <p:spPr>
            <a:xfrm>
              <a:off x="2211572" y="1959174"/>
              <a:ext cx="3953964" cy="3867468"/>
            </a:xfrm>
            <a:custGeom>
              <a:avLst/>
              <a:gdLst>
                <a:gd name="connsiteX0" fmla="*/ 0 w 3785191"/>
                <a:gd name="connsiteY0" fmla="*/ 4327451 h 4327451"/>
                <a:gd name="connsiteX1" fmla="*/ 680484 w 3785191"/>
                <a:gd name="connsiteY1" fmla="*/ 765544 h 4327451"/>
                <a:gd name="connsiteX2" fmla="*/ 3785191 w 3785191"/>
                <a:gd name="connsiteY2" fmla="*/ 0 h 4327451"/>
              </a:gdLst>
              <a:ahLst/>
              <a:cxnLst>
                <a:cxn ang="0">
                  <a:pos x="connsiteX0" y="connsiteY0"/>
                </a:cxn>
                <a:cxn ang="0">
                  <a:pos x="connsiteX1" y="connsiteY1"/>
                </a:cxn>
                <a:cxn ang="0">
                  <a:pos x="connsiteX2" y="connsiteY2"/>
                </a:cxn>
              </a:cxnLst>
              <a:rect l="l" t="t" r="r" b="b"/>
              <a:pathLst>
                <a:path w="3785191" h="4327451">
                  <a:moveTo>
                    <a:pt x="0" y="4327451"/>
                  </a:moveTo>
                  <a:cubicBezTo>
                    <a:pt x="24809" y="2907118"/>
                    <a:pt x="49619" y="1486786"/>
                    <a:pt x="680484" y="765544"/>
                  </a:cubicBezTo>
                  <a:cubicBezTo>
                    <a:pt x="1311349" y="44302"/>
                    <a:pt x="2548270" y="22151"/>
                    <a:pt x="3785191" y="0"/>
                  </a:cubicBezTo>
                </a:path>
              </a:pathLst>
            </a:cu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Triangle 45">
              <a:extLst>
                <a:ext uri="{FF2B5EF4-FFF2-40B4-BE49-F238E27FC236}">
                  <a16:creationId xmlns:a16="http://schemas.microsoft.com/office/drawing/2014/main" id="{69DF39BA-2DAD-44CB-BB99-B268FC3CFCAA}"/>
                </a:ext>
              </a:extLst>
            </p:cNvPr>
            <p:cNvSpPr/>
            <p:nvPr/>
          </p:nvSpPr>
          <p:spPr>
            <a:xfrm flipH="1">
              <a:off x="2211573" y="2013560"/>
              <a:ext cx="3884428" cy="380244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TextBox 32">
            <a:extLst>
              <a:ext uri="{FF2B5EF4-FFF2-40B4-BE49-F238E27FC236}">
                <a16:creationId xmlns:a16="http://schemas.microsoft.com/office/drawing/2014/main" id="{F303478C-4526-4BCB-9D2C-252526A0BD17}"/>
              </a:ext>
            </a:extLst>
          </p:cNvPr>
          <p:cNvSpPr txBox="1"/>
          <p:nvPr/>
        </p:nvSpPr>
        <p:spPr>
          <a:xfrm>
            <a:off x="6390167" y="1959174"/>
            <a:ext cx="1808765" cy="523220"/>
          </a:xfrm>
          <a:prstGeom prst="rect">
            <a:avLst/>
          </a:prstGeom>
          <a:noFill/>
        </p:spPr>
        <p:txBody>
          <a:bodyPr wrap="none" rtlCol="0">
            <a:spAutoFit/>
          </a:bodyPr>
          <a:lstStyle/>
          <a:p>
            <a:r>
              <a:rPr lang="en-US" sz="2800" b="1" dirty="0">
                <a:solidFill>
                  <a:schemeClr val="accent2"/>
                </a:solidFill>
              </a:rPr>
              <a:t>AUC = 0.85</a:t>
            </a:r>
          </a:p>
        </p:txBody>
      </p:sp>
      <p:sp>
        <p:nvSpPr>
          <p:cNvPr id="47" name="TextBox 46">
            <a:extLst>
              <a:ext uri="{FF2B5EF4-FFF2-40B4-BE49-F238E27FC236}">
                <a16:creationId xmlns:a16="http://schemas.microsoft.com/office/drawing/2014/main" id="{CCD3BD45-6BD5-4A1B-A29D-7F9810F19E08}"/>
              </a:ext>
            </a:extLst>
          </p:cNvPr>
          <p:cNvSpPr txBox="1"/>
          <p:nvPr/>
        </p:nvSpPr>
        <p:spPr>
          <a:xfrm>
            <a:off x="6390166" y="2990563"/>
            <a:ext cx="1808765" cy="523220"/>
          </a:xfrm>
          <a:prstGeom prst="rect">
            <a:avLst/>
          </a:prstGeom>
          <a:noFill/>
        </p:spPr>
        <p:txBody>
          <a:bodyPr wrap="none" rtlCol="0">
            <a:spAutoFit/>
          </a:bodyPr>
          <a:lstStyle/>
          <a:p>
            <a:r>
              <a:rPr lang="en-US" sz="2800" b="1" dirty="0">
                <a:solidFill>
                  <a:schemeClr val="accent1"/>
                </a:solidFill>
              </a:rPr>
              <a:t>AUC = 0.76</a:t>
            </a:r>
          </a:p>
        </p:txBody>
      </p:sp>
    </p:spTree>
    <p:extLst>
      <p:ext uri="{BB962C8B-B14F-4D97-AF65-F5344CB8AC3E}">
        <p14:creationId xmlns:p14="http://schemas.microsoft.com/office/powerpoint/2010/main" val="67265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203D-ABB6-4595-BCF1-FBC5D2F0E786}"/>
              </a:ext>
            </a:extLst>
          </p:cNvPr>
          <p:cNvSpPr>
            <a:spLocks noGrp="1"/>
          </p:cNvSpPr>
          <p:nvPr>
            <p:ph type="title"/>
          </p:nvPr>
        </p:nvSpPr>
        <p:spPr/>
        <p:txBody>
          <a:bodyPr/>
          <a:lstStyle/>
          <a:p>
            <a:r>
              <a:rPr lang="en-US" dirty="0"/>
              <a:t>Examples of GLMs</a:t>
            </a:r>
          </a:p>
        </p:txBody>
      </p:sp>
      <p:sp>
        <p:nvSpPr>
          <p:cNvPr id="3" name="Content Placeholder 2">
            <a:extLst>
              <a:ext uri="{FF2B5EF4-FFF2-40B4-BE49-F238E27FC236}">
                <a16:creationId xmlns:a16="http://schemas.microsoft.com/office/drawing/2014/main" id="{CBADB0FB-E04B-446D-BF4F-DD7889ABD1E4}"/>
              </a:ext>
            </a:extLst>
          </p:cNvPr>
          <p:cNvSpPr>
            <a:spLocks noGrp="1"/>
          </p:cNvSpPr>
          <p:nvPr>
            <p:ph idx="1"/>
          </p:nvPr>
        </p:nvSpPr>
        <p:spPr>
          <a:xfrm>
            <a:off x="838200" y="1855770"/>
            <a:ext cx="10515600" cy="4351338"/>
          </a:xfrm>
        </p:spPr>
        <p:txBody>
          <a:bodyPr/>
          <a:lstStyle/>
          <a:p>
            <a:pPr marL="0" indent="0">
              <a:buNone/>
            </a:pPr>
            <a:r>
              <a:rPr lang="en-US" dirty="0"/>
              <a:t>Used frequently to </a:t>
            </a:r>
            <a:r>
              <a:rPr lang="en-US" b="1" dirty="0"/>
              <a:t>test</a:t>
            </a:r>
            <a:r>
              <a:rPr lang="en-US" dirty="0"/>
              <a:t> and </a:t>
            </a:r>
            <a:r>
              <a:rPr lang="en-US" b="1" dirty="0"/>
              <a:t>predict</a:t>
            </a:r>
          </a:p>
        </p:txBody>
      </p:sp>
      <p:pic>
        <p:nvPicPr>
          <p:cNvPr id="4" name="image1.png">
            <a:extLst>
              <a:ext uri="{FF2B5EF4-FFF2-40B4-BE49-F238E27FC236}">
                <a16:creationId xmlns:a16="http://schemas.microsoft.com/office/drawing/2014/main" id="{39FE6806-0772-48EC-980A-CAA75266C1AD}"/>
              </a:ext>
            </a:extLst>
          </p:cNvPr>
          <p:cNvPicPr/>
          <p:nvPr/>
        </p:nvPicPr>
        <p:blipFill>
          <a:blip r:embed="rId2"/>
          <a:srcRect/>
          <a:stretch>
            <a:fillRect/>
          </a:stretch>
        </p:blipFill>
        <p:spPr>
          <a:xfrm>
            <a:off x="175008" y="2863780"/>
            <a:ext cx="6663801" cy="3508410"/>
          </a:xfrm>
          <a:prstGeom prst="rect">
            <a:avLst/>
          </a:prstGeom>
          <a:ln/>
        </p:spPr>
      </p:pic>
      <p:pic>
        <p:nvPicPr>
          <p:cNvPr id="6" name="Picture 5" descr="A picture containing scatter chart&#10;&#10;Description automatically generated">
            <a:extLst>
              <a:ext uri="{FF2B5EF4-FFF2-40B4-BE49-F238E27FC236}">
                <a16:creationId xmlns:a16="http://schemas.microsoft.com/office/drawing/2014/main" id="{5495A4B1-FFE8-4FC9-A06A-48EFB932ED9A}"/>
              </a:ext>
            </a:extLst>
          </p:cNvPr>
          <p:cNvPicPr>
            <a:picLocks noChangeAspect="1"/>
          </p:cNvPicPr>
          <p:nvPr/>
        </p:nvPicPr>
        <p:blipFill rotWithShape="1">
          <a:blip r:embed="rId3">
            <a:extLst>
              <a:ext uri="{28A0092B-C50C-407E-A947-70E740481C1C}">
                <a14:useLocalDpi xmlns:a14="http://schemas.microsoft.com/office/drawing/2010/main" val="0"/>
              </a:ext>
            </a:extLst>
          </a:blip>
          <a:srcRect l="64038"/>
          <a:stretch/>
        </p:blipFill>
        <p:spPr>
          <a:xfrm>
            <a:off x="6735741" y="2256729"/>
            <a:ext cx="5516547" cy="4601271"/>
          </a:xfrm>
          <a:prstGeom prst="rect">
            <a:avLst/>
          </a:prstGeom>
        </p:spPr>
      </p:pic>
    </p:spTree>
    <p:extLst>
      <p:ext uri="{BB962C8B-B14F-4D97-AF65-F5344CB8AC3E}">
        <p14:creationId xmlns:p14="http://schemas.microsoft.com/office/powerpoint/2010/main" val="276630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1C6DC-DB54-4154-9B70-7CF336DCBD87}"/>
              </a:ext>
            </a:extLst>
          </p:cNvPr>
          <p:cNvSpPr>
            <a:spLocks noGrp="1"/>
          </p:cNvSpPr>
          <p:nvPr>
            <p:ph type="title"/>
          </p:nvPr>
        </p:nvSpPr>
        <p:spPr/>
        <p:txBody>
          <a:bodyPr/>
          <a:lstStyle/>
          <a:p>
            <a:r>
              <a:rPr lang="en-US" dirty="0"/>
              <a:t>A note about overdispersion</a:t>
            </a:r>
          </a:p>
        </p:txBody>
      </p:sp>
      <p:sp>
        <p:nvSpPr>
          <p:cNvPr id="3" name="Content Placeholder 2">
            <a:extLst>
              <a:ext uri="{FF2B5EF4-FFF2-40B4-BE49-F238E27FC236}">
                <a16:creationId xmlns:a16="http://schemas.microsoft.com/office/drawing/2014/main" id="{67C3335E-7EE3-4FB2-A778-8B921E4933EB}"/>
              </a:ext>
            </a:extLst>
          </p:cNvPr>
          <p:cNvSpPr>
            <a:spLocks noGrp="1"/>
          </p:cNvSpPr>
          <p:nvPr>
            <p:ph idx="1"/>
          </p:nvPr>
        </p:nvSpPr>
        <p:spPr/>
        <p:txBody>
          <a:bodyPr/>
          <a:lstStyle/>
          <a:p>
            <a:r>
              <a:rPr lang="en-US" dirty="0"/>
              <a:t>Over dispersion when the variance exceeds the mean model fit</a:t>
            </a:r>
          </a:p>
          <a:p>
            <a:endParaRPr lang="en-US" dirty="0"/>
          </a:p>
          <a:p>
            <a:r>
              <a:rPr lang="en-US" dirty="0"/>
              <a:t>Frequent in ecology data</a:t>
            </a:r>
          </a:p>
        </p:txBody>
      </p:sp>
    </p:spTree>
    <p:extLst>
      <p:ext uri="{BB962C8B-B14F-4D97-AF65-F5344CB8AC3E}">
        <p14:creationId xmlns:p14="http://schemas.microsoft.com/office/powerpoint/2010/main" val="10403455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1C6DC-DB54-4154-9B70-7CF336DCBD87}"/>
              </a:ext>
            </a:extLst>
          </p:cNvPr>
          <p:cNvSpPr>
            <a:spLocks noGrp="1"/>
          </p:cNvSpPr>
          <p:nvPr>
            <p:ph type="title"/>
          </p:nvPr>
        </p:nvSpPr>
        <p:spPr/>
        <p:txBody>
          <a:bodyPr/>
          <a:lstStyle/>
          <a:p>
            <a:r>
              <a:rPr lang="en-US" dirty="0"/>
              <a:t>A note about overdispersion</a:t>
            </a:r>
          </a:p>
        </p:txBody>
      </p:sp>
      <p:cxnSp>
        <p:nvCxnSpPr>
          <p:cNvPr id="4" name="Straight Connector 3">
            <a:extLst>
              <a:ext uri="{FF2B5EF4-FFF2-40B4-BE49-F238E27FC236}">
                <a16:creationId xmlns:a16="http://schemas.microsoft.com/office/drawing/2014/main" id="{1FC34424-1635-44ED-848C-09090B66B61D}"/>
              </a:ext>
            </a:extLst>
          </p:cNvPr>
          <p:cNvCxnSpPr>
            <a:cxnSpLocks/>
          </p:cNvCxnSpPr>
          <p:nvPr/>
        </p:nvCxnSpPr>
        <p:spPr>
          <a:xfrm>
            <a:off x="4464285" y="1712702"/>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E10EE627-11D4-46AC-BC93-A434D60C98B4}"/>
              </a:ext>
            </a:extLst>
          </p:cNvPr>
          <p:cNvSpPr txBox="1"/>
          <p:nvPr/>
        </p:nvSpPr>
        <p:spPr>
          <a:xfrm rot="16200000">
            <a:off x="3144415" y="3384825"/>
            <a:ext cx="1395703" cy="369332"/>
          </a:xfrm>
          <a:prstGeom prst="rect">
            <a:avLst/>
          </a:prstGeom>
          <a:noFill/>
        </p:spPr>
        <p:txBody>
          <a:bodyPr wrap="none" rtlCol="0">
            <a:spAutoFit/>
          </a:bodyPr>
          <a:lstStyle/>
          <a:p>
            <a:r>
              <a:rPr lang="en-US" b="1" dirty="0"/>
              <a:t>Lake Ice-free</a:t>
            </a:r>
          </a:p>
        </p:txBody>
      </p:sp>
      <p:sp>
        <p:nvSpPr>
          <p:cNvPr id="6" name="TextBox 5">
            <a:extLst>
              <a:ext uri="{FF2B5EF4-FFF2-40B4-BE49-F238E27FC236}">
                <a16:creationId xmlns:a16="http://schemas.microsoft.com/office/drawing/2014/main" id="{2F4EC754-E8BD-4BB2-96AD-415781F0B35A}"/>
              </a:ext>
            </a:extLst>
          </p:cNvPr>
          <p:cNvSpPr txBox="1"/>
          <p:nvPr/>
        </p:nvSpPr>
        <p:spPr>
          <a:xfrm>
            <a:off x="4026933" y="5747925"/>
            <a:ext cx="301686" cy="369332"/>
          </a:xfrm>
          <a:prstGeom prst="rect">
            <a:avLst/>
          </a:prstGeom>
          <a:noFill/>
        </p:spPr>
        <p:txBody>
          <a:bodyPr wrap="none" rtlCol="0">
            <a:spAutoFit/>
          </a:bodyPr>
          <a:lstStyle/>
          <a:p>
            <a:r>
              <a:rPr lang="en-US" dirty="0"/>
              <a:t>0</a:t>
            </a:r>
          </a:p>
        </p:txBody>
      </p:sp>
      <p:sp>
        <p:nvSpPr>
          <p:cNvPr id="7" name="TextBox 6">
            <a:extLst>
              <a:ext uri="{FF2B5EF4-FFF2-40B4-BE49-F238E27FC236}">
                <a16:creationId xmlns:a16="http://schemas.microsoft.com/office/drawing/2014/main" id="{78FDEF91-1065-4EEC-B702-65A92309E2F8}"/>
              </a:ext>
            </a:extLst>
          </p:cNvPr>
          <p:cNvSpPr txBox="1"/>
          <p:nvPr/>
        </p:nvSpPr>
        <p:spPr>
          <a:xfrm>
            <a:off x="4026933" y="1707565"/>
            <a:ext cx="301686" cy="369332"/>
          </a:xfrm>
          <a:prstGeom prst="rect">
            <a:avLst/>
          </a:prstGeom>
          <a:noFill/>
        </p:spPr>
        <p:txBody>
          <a:bodyPr wrap="none" rtlCol="0">
            <a:spAutoFit/>
          </a:bodyPr>
          <a:lstStyle/>
          <a:p>
            <a:r>
              <a:rPr lang="en-US" dirty="0"/>
              <a:t>1</a:t>
            </a:r>
          </a:p>
        </p:txBody>
      </p:sp>
      <p:cxnSp>
        <p:nvCxnSpPr>
          <p:cNvPr id="8" name="Straight Connector 7">
            <a:extLst>
              <a:ext uri="{FF2B5EF4-FFF2-40B4-BE49-F238E27FC236}">
                <a16:creationId xmlns:a16="http://schemas.microsoft.com/office/drawing/2014/main" id="{1521F253-4D0F-499C-A571-ED7B71BB36FF}"/>
              </a:ext>
            </a:extLst>
          </p:cNvPr>
          <p:cNvCxnSpPr>
            <a:cxnSpLocks/>
          </p:cNvCxnSpPr>
          <p:nvPr/>
        </p:nvCxnSpPr>
        <p:spPr>
          <a:xfrm flipV="1">
            <a:off x="4451349" y="6071121"/>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A073AC47-F518-47DD-8907-C7C046AE1FAA}"/>
              </a:ext>
            </a:extLst>
          </p:cNvPr>
          <p:cNvGrpSpPr/>
          <p:nvPr/>
        </p:nvGrpSpPr>
        <p:grpSpPr>
          <a:xfrm>
            <a:off x="4406065" y="6071121"/>
            <a:ext cx="4943411" cy="590397"/>
            <a:chOff x="2634739" y="6179735"/>
            <a:chExt cx="6355598" cy="590397"/>
          </a:xfrm>
        </p:grpSpPr>
        <p:sp>
          <p:nvSpPr>
            <p:cNvPr id="10" name="TextBox 9">
              <a:extLst>
                <a:ext uri="{FF2B5EF4-FFF2-40B4-BE49-F238E27FC236}">
                  <a16:creationId xmlns:a16="http://schemas.microsoft.com/office/drawing/2014/main" id="{DB218B40-8889-4ABE-84D0-20AC5AB928C1}"/>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1" name="TextBox 10">
              <a:extLst>
                <a:ext uri="{FF2B5EF4-FFF2-40B4-BE49-F238E27FC236}">
                  <a16:creationId xmlns:a16="http://schemas.microsoft.com/office/drawing/2014/main" id="{F0B0687C-0BEE-4E98-BB9E-61BFABADFD9D}"/>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2" name="TextBox 11">
              <a:extLst>
                <a:ext uri="{FF2B5EF4-FFF2-40B4-BE49-F238E27FC236}">
                  <a16:creationId xmlns:a16="http://schemas.microsoft.com/office/drawing/2014/main" id="{723B8913-4697-4335-B883-5E4E50641640}"/>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C073B764-A7D3-4D6C-B554-9D11A0D3EED1}"/>
              </a:ext>
            </a:extLst>
          </p:cNvPr>
          <p:cNvSpPr/>
          <p:nvPr/>
        </p:nvSpPr>
        <p:spPr>
          <a:xfrm>
            <a:off x="4945930" y="5829849"/>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7B4E7C02-28CB-4B72-A696-7567CF1E25FD}"/>
              </a:ext>
            </a:extLst>
          </p:cNvPr>
          <p:cNvSpPr/>
          <p:nvPr/>
        </p:nvSpPr>
        <p:spPr>
          <a:xfrm>
            <a:off x="4550197" y="1825625"/>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3A81F8B-9085-412F-A8D4-EA4D16C10BCE}"/>
              </a:ext>
            </a:extLst>
          </p:cNvPr>
          <p:cNvSpPr/>
          <p:nvPr/>
        </p:nvSpPr>
        <p:spPr>
          <a:xfrm>
            <a:off x="5842533" y="5819064"/>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23D0D05-F76E-4833-93CB-BBA68B550F35}"/>
              </a:ext>
            </a:extLst>
          </p:cNvPr>
          <p:cNvSpPr/>
          <p:nvPr/>
        </p:nvSpPr>
        <p:spPr>
          <a:xfrm>
            <a:off x="8956105" y="170756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0DE86E1-A58F-4536-98C7-86D6CCB01954}"/>
              </a:ext>
            </a:extLst>
          </p:cNvPr>
          <p:cNvSpPr/>
          <p:nvPr/>
        </p:nvSpPr>
        <p:spPr>
          <a:xfrm>
            <a:off x="8655168" y="169919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6A651495-6E65-41EF-8A13-2B9F908CC34C}"/>
              </a:ext>
            </a:extLst>
          </p:cNvPr>
          <p:cNvSpPr/>
          <p:nvPr/>
        </p:nvSpPr>
        <p:spPr>
          <a:xfrm>
            <a:off x="8025069" y="169218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031A3E60-AD02-45FC-A95B-C2D94B1BC247}"/>
              </a:ext>
            </a:extLst>
          </p:cNvPr>
          <p:cNvSpPr/>
          <p:nvPr/>
        </p:nvSpPr>
        <p:spPr>
          <a:xfrm>
            <a:off x="8369551" y="169178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3E70113-53BD-47C6-9564-E3E268960CA4}"/>
              </a:ext>
            </a:extLst>
          </p:cNvPr>
          <p:cNvSpPr/>
          <p:nvPr/>
        </p:nvSpPr>
        <p:spPr>
          <a:xfrm>
            <a:off x="8124922" y="169695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06BAF3C-552B-4A9D-83A3-2023D9820378}"/>
              </a:ext>
            </a:extLst>
          </p:cNvPr>
          <p:cNvSpPr/>
          <p:nvPr/>
        </p:nvSpPr>
        <p:spPr>
          <a:xfrm>
            <a:off x="7625900" y="170710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3FB7871-6017-4A26-9684-EC0B939D87ED}"/>
              </a:ext>
            </a:extLst>
          </p:cNvPr>
          <p:cNvSpPr/>
          <p:nvPr/>
        </p:nvSpPr>
        <p:spPr>
          <a:xfrm>
            <a:off x="7970382" y="170671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9F03643-07CE-407D-9620-D0B4C6B7E04E}"/>
              </a:ext>
            </a:extLst>
          </p:cNvPr>
          <p:cNvSpPr/>
          <p:nvPr/>
        </p:nvSpPr>
        <p:spPr>
          <a:xfrm>
            <a:off x="7725753" y="1711883"/>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201F9F3-413B-40D6-B280-E8B722355F8D}"/>
              </a:ext>
            </a:extLst>
          </p:cNvPr>
          <p:cNvSpPr/>
          <p:nvPr/>
        </p:nvSpPr>
        <p:spPr>
          <a:xfrm>
            <a:off x="7286179" y="172288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BFE9DAC-71EF-44DA-A310-A1DFF6F029AF}"/>
              </a:ext>
            </a:extLst>
          </p:cNvPr>
          <p:cNvSpPr/>
          <p:nvPr/>
        </p:nvSpPr>
        <p:spPr>
          <a:xfrm>
            <a:off x="7630661" y="172249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B24D583-A347-4039-89BB-31EDA15DBBC2}"/>
              </a:ext>
            </a:extLst>
          </p:cNvPr>
          <p:cNvSpPr/>
          <p:nvPr/>
        </p:nvSpPr>
        <p:spPr>
          <a:xfrm>
            <a:off x="7386032" y="172765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B2E55854-20AB-4902-8289-3AE940397C25}"/>
              </a:ext>
            </a:extLst>
          </p:cNvPr>
          <p:cNvSpPr/>
          <p:nvPr/>
        </p:nvSpPr>
        <p:spPr>
          <a:xfrm>
            <a:off x="7046159" y="172249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FF8ED6E-698B-4D7B-97A9-8E6A076BF7F7}"/>
              </a:ext>
            </a:extLst>
          </p:cNvPr>
          <p:cNvSpPr/>
          <p:nvPr/>
        </p:nvSpPr>
        <p:spPr>
          <a:xfrm>
            <a:off x="6718235" y="172249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EC1F56D5-981E-4B2D-9383-F67E69062229}"/>
              </a:ext>
            </a:extLst>
          </p:cNvPr>
          <p:cNvSpPr/>
          <p:nvPr/>
        </p:nvSpPr>
        <p:spPr>
          <a:xfrm>
            <a:off x="6881777" y="1715622"/>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A38FE19-5C64-49D4-A3D9-99F9C35AE48B}"/>
              </a:ext>
            </a:extLst>
          </p:cNvPr>
          <p:cNvSpPr/>
          <p:nvPr/>
        </p:nvSpPr>
        <p:spPr>
          <a:xfrm>
            <a:off x="6493993" y="172765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A364F32-3B87-4143-B19F-90E753B2ABA6}"/>
              </a:ext>
            </a:extLst>
          </p:cNvPr>
          <p:cNvSpPr/>
          <p:nvPr/>
        </p:nvSpPr>
        <p:spPr>
          <a:xfrm>
            <a:off x="5314192" y="582460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643475D-3C73-48E0-BF38-A9DEBAA669C6}"/>
              </a:ext>
            </a:extLst>
          </p:cNvPr>
          <p:cNvSpPr/>
          <p:nvPr/>
        </p:nvSpPr>
        <p:spPr>
          <a:xfrm>
            <a:off x="5640860" y="580174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926308C-EBE3-4807-9CF5-FFCCD845013E}"/>
              </a:ext>
            </a:extLst>
          </p:cNvPr>
          <p:cNvSpPr/>
          <p:nvPr/>
        </p:nvSpPr>
        <p:spPr>
          <a:xfrm>
            <a:off x="6111392" y="582984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91C037E-F763-4B40-8327-709A93340881}"/>
              </a:ext>
            </a:extLst>
          </p:cNvPr>
          <p:cNvSpPr/>
          <p:nvPr/>
        </p:nvSpPr>
        <p:spPr>
          <a:xfrm>
            <a:off x="6335790" y="581107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B2A4247-9BAA-4F0F-93AC-F16BC8DAF8B6}"/>
              </a:ext>
            </a:extLst>
          </p:cNvPr>
          <p:cNvSpPr/>
          <p:nvPr/>
        </p:nvSpPr>
        <p:spPr>
          <a:xfrm>
            <a:off x="6659329" y="5801744"/>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609C21DA-5DF7-4A40-AF01-6B721CC92A3E}"/>
              </a:ext>
            </a:extLst>
          </p:cNvPr>
          <p:cNvSpPr/>
          <p:nvPr/>
        </p:nvSpPr>
        <p:spPr>
          <a:xfrm>
            <a:off x="6485954" y="581107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79BEA7B-86F5-48C1-ABA8-119384F06292}"/>
              </a:ext>
            </a:extLst>
          </p:cNvPr>
          <p:cNvSpPr/>
          <p:nvPr/>
        </p:nvSpPr>
        <p:spPr>
          <a:xfrm>
            <a:off x="6226281" y="5817307"/>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61C159B-0D8E-4CF5-A706-780D7F4B0836}"/>
              </a:ext>
            </a:extLst>
          </p:cNvPr>
          <p:cNvSpPr/>
          <p:nvPr/>
        </p:nvSpPr>
        <p:spPr>
          <a:xfrm>
            <a:off x="6911617" y="578859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CB724CB-CBF5-4343-A47A-D38BD3AF05F2}"/>
              </a:ext>
            </a:extLst>
          </p:cNvPr>
          <p:cNvSpPr/>
          <p:nvPr/>
        </p:nvSpPr>
        <p:spPr>
          <a:xfrm>
            <a:off x="7136015" y="576982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98466EA-DEF6-4507-924A-83EAC6A4A3C5}"/>
              </a:ext>
            </a:extLst>
          </p:cNvPr>
          <p:cNvSpPr/>
          <p:nvPr/>
        </p:nvSpPr>
        <p:spPr>
          <a:xfrm>
            <a:off x="7459554" y="5760489"/>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C6A92DB-3802-4163-8AD8-90B03844015F}"/>
              </a:ext>
            </a:extLst>
          </p:cNvPr>
          <p:cNvSpPr/>
          <p:nvPr/>
        </p:nvSpPr>
        <p:spPr>
          <a:xfrm>
            <a:off x="7286179" y="576982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EFBE343-A447-428C-8576-BA3F04338C0F}"/>
              </a:ext>
            </a:extLst>
          </p:cNvPr>
          <p:cNvSpPr/>
          <p:nvPr/>
        </p:nvSpPr>
        <p:spPr>
          <a:xfrm>
            <a:off x="7352073" y="578313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880BB3CB-3D96-427D-BBD1-D94CFDC43CBA}"/>
              </a:ext>
            </a:extLst>
          </p:cNvPr>
          <p:cNvSpPr/>
          <p:nvPr/>
        </p:nvSpPr>
        <p:spPr>
          <a:xfrm>
            <a:off x="7576471" y="576436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46EC53E6-E1FD-4D71-A310-8A5FD0B769CC}"/>
              </a:ext>
            </a:extLst>
          </p:cNvPr>
          <p:cNvSpPr/>
          <p:nvPr/>
        </p:nvSpPr>
        <p:spPr>
          <a:xfrm>
            <a:off x="7900010" y="5755034"/>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8685CF7F-0325-4D9D-9453-D8100347A9DB}"/>
              </a:ext>
            </a:extLst>
          </p:cNvPr>
          <p:cNvSpPr/>
          <p:nvPr/>
        </p:nvSpPr>
        <p:spPr>
          <a:xfrm>
            <a:off x="7726635" y="576436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09F42716-DACA-465F-856C-91F7F350A4FF}"/>
              </a:ext>
            </a:extLst>
          </p:cNvPr>
          <p:cNvSpPr/>
          <p:nvPr/>
        </p:nvSpPr>
        <p:spPr>
          <a:xfrm>
            <a:off x="6797594" y="578172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8003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1C6DC-DB54-4154-9B70-7CF336DCBD87}"/>
              </a:ext>
            </a:extLst>
          </p:cNvPr>
          <p:cNvSpPr>
            <a:spLocks noGrp="1"/>
          </p:cNvSpPr>
          <p:nvPr>
            <p:ph type="title"/>
          </p:nvPr>
        </p:nvSpPr>
        <p:spPr/>
        <p:txBody>
          <a:bodyPr/>
          <a:lstStyle/>
          <a:p>
            <a:r>
              <a:rPr lang="en-US" dirty="0"/>
              <a:t>A note about overdispersion</a:t>
            </a:r>
          </a:p>
        </p:txBody>
      </p:sp>
      <p:cxnSp>
        <p:nvCxnSpPr>
          <p:cNvPr id="4" name="Straight Connector 3">
            <a:extLst>
              <a:ext uri="{FF2B5EF4-FFF2-40B4-BE49-F238E27FC236}">
                <a16:creationId xmlns:a16="http://schemas.microsoft.com/office/drawing/2014/main" id="{1FC34424-1635-44ED-848C-09090B66B61D}"/>
              </a:ext>
            </a:extLst>
          </p:cNvPr>
          <p:cNvCxnSpPr>
            <a:cxnSpLocks/>
          </p:cNvCxnSpPr>
          <p:nvPr/>
        </p:nvCxnSpPr>
        <p:spPr>
          <a:xfrm>
            <a:off x="4464285" y="1712702"/>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E10EE627-11D4-46AC-BC93-A434D60C98B4}"/>
              </a:ext>
            </a:extLst>
          </p:cNvPr>
          <p:cNvSpPr txBox="1"/>
          <p:nvPr/>
        </p:nvSpPr>
        <p:spPr>
          <a:xfrm rot="16200000">
            <a:off x="3144415" y="3384825"/>
            <a:ext cx="1395703" cy="369332"/>
          </a:xfrm>
          <a:prstGeom prst="rect">
            <a:avLst/>
          </a:prstGeom>
          <a:noFill/>
        </p:spPr>
        <p:txBody>
          <a:bodyPr wrap="none" rtlCol="0">
            <a:spAutoFit/>
          </a:bodyPr>
          <a:lstStyle/>
          <a:p>
            <a:r>
              <a:rPr lang="en-US" b="1" dirty="0"/>
              <a:t>Lake Ice-free</a:t>
            </a:r>
          </a:p>
        </p:txBody>
      </p:sp>
      <p:sp>
        <p:nvSpPr>
          <p:cNvPr id="6" name="TextBox 5">
            <a:extLst>
              <a:ext uri="{FF2B5EF4-FFF2-40B4-BE49-F238E27FC236}">
                <a16:creationId xmlns:a16="http://schemas.microsoft.com/office/drawing/2014/main" id="{2F4EC754-E8BD-4BB2-96AD-415781F0B35A}"/>
              </a:ext>
            </a:extLst>
          </p:cNvPr>
          <p:cNvSpPr txBox="1"/>
          <p:nvPr/>
        </p:nvSpPr>
        <p:spPr>
          <a:xfrm>
            <a:off x="4026933" y="5747925"/>
            <a:ext cx="301686" cy="369332"/>
          </a:xfrm>
          <a:prstGeom prst="rect">
            <a:avLst/>
          </a:prstGeom>
          <a:noFill/>
        </p:spPr>
        <p:txBody>
          <a:bodyPr wrap="none" rtlCol="0">
            <a:spAutoFit/>
          </a:bodyPr>
          <a:lstStyle/>
          <a:p>
            <a:r>
              <a:rPr lang="en-US" dirty="0"/>
              <a:t>0</a:t>
            </a:r>
          </a:p>
        </p:txBody>
      </p:sp>
      <p:sp>
        <p:nvSpPr>
          <p:cNvPr id="7" name="TextBox 6">
            <a:extLst>
              <a:ext uri="{FF2B5EF4-FFF2-40B4-BE49-F238E27FC236}">
                <a16:creationId xmlns:a16="http://schemas.microsoft.com/office/drawing/2014/main" id="{78FDEF91-1065-4EEC-B702-65A92309E2F8}"/>
              </a:ext>
            </a:extLst>
          </p:cNvPr>
          <p:cNvSpPr txBox="1"/>
          <p:nvPr/>
        </p:nvSpPr>
        <p:spPr>
          <a:xfrm>
            <a:off x="4026933" y="1707565"/>
            <a:ext cx="301686" cy="369332"/>
          </a:xfrm>
          <a:prstGeom prst="rect">
            <a:avLst/>
          </a:prstGeom>
          <a:noFill/>
        </p:spPr>
        <p:txBody>
          <a:bodyPr wrap="none" rtlCol="0">
            <a:spAutoFit/>
          </a:bodyPr>
          <a:lstStyle/>
          <a:p>
            <a:r>
              <a:rPr lang="en-US" dirty="0"/>
              <a:t>1</a:t>
            </a:r>
          </a:p>
        </p:txBody>
      </p:sp>
      <p:cxnSp>
        <p:nvCxnSpPr>
          <p:cNvPr id="8" name="Straight Connector 7">
            <a:extLst>
              <a:ext uri="{FF2B5EF4-FFF2-40B4-BE49-F238E27FC236}">
                <a16:creationId xmlns:a16="http://schemas.microsoft.com/office/drawing/2014/main" id="{1521F253-4D0F-499C-A571-ED7B71BB36FF}"/>
              </a:ext>
            </a:extLst>
          </p:cNvPr>
          <p:cNvCxnSpPr>
            <a:cxnSpLocks/>
          </p:cNvCxnSpPr>
          <p:nvPr/>
        </p:nvCxnSpPr>
        <p:spPr>
          <a:xfrm flipV="1">
            <a:off x="4451349" y="6071121"/>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A073AC47-F518-47DD-8907-C7C046AE1FAA}"/>
              </a:ext>
            </a:extLst>
          </p:cNvPr>
          <p:cNvGrpSpPr/>
          <p:nvPr/>
        </p:nvGrpSpPr>
        <p:grpSpPr>
          <a:xfrm>
            <a:off x="4406065" y="6071121"/>
            <a:ext cx="4943411" cy="590397"/>
            <a:chOff x="2634739" y="6179735"/>
            <a:chExt cx="6355598" cy="590397"/>
          </a:xfrm>
        </p:grpSpPr>
        <p:sp>
          <p:nvSpPr>
            <p:cNvPr id="10" name="TextBox 9">
              <a:extLst>
                <a:ext uri="{FF2B5EF4-FFF2-40B4-BE49-F238E27FC236}">
                  <a16:creationId xmlns:a16="http://schemas.microsoft.com/office/drawing/2014/main" id="{DB218B40-8889-4ABE-84D0-20AC5AB928C1}"/>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1" name="TextBox 10">
              <a:extLst>
                <a:ext uri="{FF2B5EF4-FFF2-40B4-BE49-F238E27FC236}">
                  <a16:creationId xmlns:a16="http://schemas.microsoft.com/office/drawing/2014/main" id="{F0B0687C-0BEE-4E98-BB9E-61BFABADFD9D}"/>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2" name="TextBox 11">
              <a:extLst>
                <a:ext uri="{FF2B5EF4-FFF2-40B4-BE49-F238E27FC236}">
                  <a16:creationId xmlns:a16="http://schemas.microsoft.com/office/drawing/2014/main" id="{723B8913-4697-4335-B883-5E4E50641640}"/>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C073B764-A7D3-4D6C-B554-9D11A0D3EED1}"/>
              </a:ext>
            </a:extLst>
          </p:cNvPr>
          <p:cNvSpPr/>
          <p:nvPr/>
        </p:nvSpPr>
        <p:spPr>
          <a:xfrm>
            <a:off x="4945930" y="5829849"/>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7969E20-3341-430A-9DDB-40BC839CB215}"/>
              </a:ext>
            </a:extLst>
          </p:cNvPr>
          <p:cNvSpPr/>
          <p:nvPr/>
        </p:nvSpPr>
        <p:spPr>
          <a:xfrm>
            <a:off x="5388221" y="5592334"/>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88D41E3-9BA6-4675-BA02-E4D8EBDD4E99}"/>
              </a:ext>
            </a:extLst>
          </p:cNvPr>
          <p:cNvSpPr/>
          <p:nvPr/>
        </p:nvSpPr>
        <p:spPr>
          <a:xfrm>
            <a:off x="5641015" y="54977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D448965-C505-4DA7-863C-D7F622F52930}"/>
              </a:ext>
            </a:extLst>
          </p:cNvPr>
          <p:cNvSpPr/>
          <p:nvPr/>
        </p:nvSpPr>
        <p:spPr>
          <a:xfrm>
            <a:off x="6109779" y="5343434"/>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2CE8937-BB38-4A3B-9E77-25EB1C0DA606}"/>
              </a:ext>
            </a:extLst>
          </p:cNvPr>
          <p:cNvSpPr/>
          <p:nvPr/>
        </p:nvSpPr>
        <p:spPr>
          <a:xfrm>
            <a:off x="6555446" y="525392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4A80599-97D7-4678-8CC8-DDE865143882}"/>
              </a:ext>
            </a:extLst>
          </p:cNvPr>
          <p:cNvSpPr/>
          <p:nvPr/>
        </p:nvSpPr>
        <p:spPr>
          <a:xfrm>
            <a:off x="7115877" y="296099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C868606-43B8-4C88-82D9-06BA95183B44}"/>
              </a:ext>
            </a:extLst>
          </p:cNvPr>
          <p:cNvSpPr/>
          <p:nvPr/>
        </p:nvSpPr>
        <p:spPr>
          <a:xfrm>
            <a:off x="6638685" y="2524463"/>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6955A95-5E3B-416C-B2CB-3A4575AA1B48}"/>
              </a:ext>
            </a:extLst>
          </p:cNvPr>
          <p:cNvSpPr/>
          <p:nvPr/>
        </p:nvSpPr>
        <p:spPr>
          <a:xfrm>
            <a:off x="7469324" y="223939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947FB25-3CFA-4E20-A561-813F00E97882}"/>
              </a:ext>
            </a:extLst>
          </p:cNvPr>
          <p:cNvSpPr/>
          <p:nvPr/>
        </p:nvSpPr>
        <p:spPr>
          <a:xfrm>
            <a:off x="7982708" y="195170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8E765BF-242A-4D3B-B2BF-413214A6A07B}"/>
              </a:ext>
            </a:extLst>
          </p:cNvPr>
          <p:cNvSpPr/>
          <p:nvPr/>
        </p:nvSpPr>
        <p:spPr>
          <a:xfrm>
            <a:off x="7440585" y="260311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905CB52-705A-4269-A226-137143909563}"/>
              </a:ext>
            </a:extLst>
          </p:cNvPr>
          <p:cNvSpPr/>
          <p:nvPr/>
        </p:nvSpPr>
        <p:spPr>
          <a:xfrm>
            <a:off x="8496750" y="180047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E1B9E5F-3621-419F-BBBC-B5296882C3CF}"/>
              </a:ext>
            </a:extLst>
          </p:cNvPr>
          <p:cNvSpPr/>
          <p:nvPr/>
        </p:nvSpPr>
        <p:spPr>
          <a:xfrm>
            <a:off x="8910208" y="180047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7B4E7C02-28CB-4B72-A696-7567CF1E25FD}"/>
              </a:ext>
            </a:extLst>
          </p:cNvPr>
          <p:cNvSpPr/>
          <p:nvPr/>
        </p:nvSpPr>
        <p:spPr>
          <a:xfrm>
            <a:off x="4550197" y="1825625"/>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E67BF41-6DEB-44A0-984A-BE20760D09D3}"/>
              </a:ext>
            </a:extLst>
          </p:cNvPr>
          <p:cNvSpPr/>
          <p:nvPr/>
        </p:nvSpPr>
        <p:spPr>
          <a:xfrm>
            <a:off x="6797403" y="4747006"/>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3A81F8B-9085-412F-A8D4-EA4D16C10BCE}"/>
              </a:ext>
            </a:extLst>
          </p:cNvPr>
          <p:cNvSpPr/>
          <p:nvPr/>
        </p:nvSpPr>
        <p:spPr>
          <a:xfrm>
            <a:off x="5842533" y="5819064"/>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070FC1D-AEDF-4B68-9665-F46CD8370BCC}"/>
              </a:ext>
            </a:extLst>
          </p:cNvPr>
          <p:cNvSpPr/>
          <p:nvPr/>
        </p:nvSpPr>
        <p:spPr>
          <a:xfrm>
            <a:off x="6425733" y="474700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260081E-C6B2-4CBB-972A-4A980B7A1B33}"/>
              </a:ext>
            </a:extLst>
          </p:cNvPr>
          <p:cNvSpPr/>
          <p:nvPr/>
        </p:nvSpPr>
        <p:spPr>
          <a:xfrm>
            <a:off x="7001204" y="426363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63F3CF1-2C17-4F71-BCE6-D9A71D27B445}"/>
              </a:ext>
            </a:extLst>
          </p:cNvPr>
          <p:cNvSpPr/>
          <p:nvPr/>
        </p:nvSpPr>
        <p:spPr>
          <a:xfrm>
            <a:off x="7153604" y="441603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20AE3B2-3D4E-4859-8856-BDB934CD5F0D}"/>
              </a:ext>
            </a:extLst>
          </p:cNvPr>
          <p:cNvSpPr/>
          <p:nvPr/>
        </p:nvSpPr>
        <p:spPr>
          <a:xfrm>
            <a:off x="6449170" y="3883056"/>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124CC62-BE9D-4F27-8EDA-35A79F8B29AD}"/>
              </a:ext>
            </a:extLst>
          </p:cNvPr>
          <p:cNvSpPr/>
          <p:nvPr/>
        </p:nvSpPr>
        <p:spPr>
          <a:xfrm>
            <a:off x="7097115" y="377792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F12BD19-F525-44AC-893C-5F9F55912104}"/>
              </a:ext>
            </a:extLst>
          </p:cNvPr>
          <p:cNvSpPr/>
          <p:nvPr/>
        </p:nvSpPr>
        <p:spPr>
          <a:xfrm>
            <a:off x="6622133" y="345742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3268210-11C7-49B1-8145-C17B1CF34124}"/>
              </a:ext>
            </a:extLst>
          </p:cNvPr>
          <p:cNvSpPr/>
          <p:nvPr/>
        </p:nvSpPr>
        <p:spPr>
          <a:xfrm>
            <a:off x="6774533" y="360982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400A6CB-05E5-4D32-A1A6-3864546F67E4}"/>
              </a:ext>
            </a:extLst>
          </p:cNvPr>
          <p:cNvSpPr/>
          <p:nvPr/>
        </p:nvSpPr>
        <p:spPr>
          <a:xfrm>
            <a:off x="6718044" y="297171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DA0FC5C-D501-46E9-BF4D-D126998A79E3}"/>
              </a:ext>
            </a:extLst>
          </p:cNvPr>
          <p:cNvSpPr/>
          <p:nvPr/>
        </p:nvSpPr>
        <p:spPr>
          <a:xfrm>
            <a:off x="7084384" y="5470346"/>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AA38195-5083-4DD3-BCF1-B9E22516C613}"/>
              </a:ext>
            </a:extLst>
          </p:cNvPr>
          <p:cNvSpPr/>
          <p:nvPr/>
        </p:nvSpPr>
        <p:spPr>
          <a:xfrm>
            <a:off x="7440585" y="513937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D043AA8-FBB5-4372-9F38-072B944E1235}"/>
              </a:ext>
            </a:extLst>
          </p:cNvPr>
          <p:cNvSpPr/>
          <p:nvPr/>
        </p:nvSpPr>
        <p:spPr>
          <a:xfrm>
            <a:off x="6491877" y="2825872"/>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FA7A809-08B5-49F5-BD16-219172BA1934}"/>
              </a:ext>
            </a:extLst>
          </p:cNvPr>
          <p:cNvSpPr/>
          <p:nvPr/>
        </p:nvSpPr>
        <p:spPr>
          <a:xfrm>
            <a:off x="6014685" y="238934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7A80A06-7478-4EEF-8739-5D7324E21B13}"/>
              </a:ext>
            </a:extLst>
          </p:cNvPr>
          <p:cNvSpPr/>
          <p:nvPr/>
        </p:nvSpPr>
        <p:spPr>
          <a:xfrm>
            <a:off x="6845324" y="210428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23D0D05-F76E-4833-93CB-BBA68B550F35}"/>
              </a:ext>
            </a:extLst>
          </p:cNvPr>
          <p:cNvSpPr/>
          <p:nvPr/>
        </p:nvSpPr>
        <p:spPr>
          <a:xfrm>
            <a:off x="7358708" y="1816583"/>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78FB2DE-67FE-41A3-921E-A72C14018994}"/>
              </a:ext>
            </a:extLst>
          </p:cNvPr>
          <p:cNvSpPr/>
          <p:nvPr/>
        </p:nvSpPr>
        <p:spPr>
          <a:xfrm>
            <a:off x="6816585" y="246800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4C7145E-EEC7-4F31-93A8-FEDCD9D4B5D6}"/>
              </a:ext>
            </a:extLst>
          </p:cNvPr>
          <p:cNvSpPr/>
          <p:nvPr/>
        </p:nvSpPr>
        <p:spPr>
          <a:xfrm>
            <a:off x="7889031" y="2427992"/>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A029B38-4CAE-4D62-9591-9E81119AA4DF}"/>
              </a:ext>
            </a:extLst>
          </p:cNvPr>
          <p:cNvSpPr/>
          <p:nvPr/>
        </p:nvSpPr>
        <p:spPr>
          <a:xfrm>
            <a:off x="7771313" y="302993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7DA2307-AD62-488D-9574-0190CEC41C96}"/>
              </a:ext>
            </a:extLst>
          </p:cNvPr>
          <p:cNvSpPr/>
          <p:nvPr/>
        </p:nvSpPr>
        <p:spPr>
          <a:xfrm>
            <a:off x="7466981" y="348532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F72DC15-C7D8-4DE6-9560-4CB4BCA9D4B7}"/>
              </a:ext>
            </a:extLst>
          </p:cNvPr>
          <p:cNvSpPr/>
          <p:nvPr/>
        </p:nvSpPr>
        <p:spPr>
          <a:xfrm>
            <a:off x="7822458" y="175625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36EBBE9-5A59-49BF-AC24-3550992EA09F}"/>
              </a:ext>
            </a:extLst>
          </p:cNvPr>
          <p:cNvSpPr/>
          <p:nvPr/>
        </p:nvSpPr>
        <p:spPr>
          <a:xfrm>
            <a:off x="6280691" y="322203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7CF953F-B0BA-4C69-BC30-E59453DD679C}"/>
              </a:ext>
            </a:extLst>
          </p:cNvPr>
          <p:cNvSpPr/>
          <p:nvPr/>
        </p:nvSpPr>
        <p:spPr>
          <a:xfrm>
            <a:off x="8327479" y="223989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8F60A01-C8D8-49AD-9ED3-B6DC14CED5F5}"/>
              </a:ext>
            </a:extLst>
          </p:cNvPr>
          <p:cNvSpPr/>
          <p:nvPr/>
        </p:nvSpPr>
        <p:spPr>
          <a:xfrm>
            <a:off x="8168761" y="265534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508E73A-76CF-4DDB-8A19-E6820F1C3B83}"/>
              </a:ext>
            </a:extLst>
          </p:cNvPr>
          <p:cNvSpPr/>
          <p:nvPr/>
        </p:nvSpPr>
        <p:spPr>
          <a:xfrm>
            <a:off x="8010043" y="549856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4664DB7-0086-4152-A331-03DB8DAC9882}"/>
              </a:ext>
            </a:extLst>
          </p:cNvPr>
          <p:cNvSpPr/>
          <p:nvPr/>
        </p:nvSpPr>
        <p:spPr>
          <a:xfrm>
            <a:off x="8270724" y="561645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172586D-ECF1-4D66-83D1-DDB6B7828499}"/>
              </a:ext>
            </a:extLst>
          </p:cNvPr>
          <p:cNvSpPr/>
          <p:nvPr/>
        </p:nvSpPr>
        <p:spPr>
          <a:xfrm>
            <a:off x="7598531" y="556261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FAC586D-D42D-48BE-8787-6532235B5B4B}"/>
              </a:ext>
            </a:extLst>
          </p:cNvPr>
          <p:cNvSpPr/>
          <p:nvPr/>
        </p:nvSpPr>
        <p:spPr>
          <a:xfrm>
            <a:off x="8058885" y="1800474"/>
            <a:ext cx="370557" cy="4140013"/>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03C1694-19B2-47A4-9CB5-1E531E0E9564}"/>
              </a:ext>
            </a:extLst>
          </p:cNvPr>
          <p:cNvSpPr txBox="1"/>
          <p:nvPr/>
        </p:nvSpPr>
        <p:spPr>
          <a:xfrm>
            <a:off x="9095855" y="2434204"/>
            <a:ext cx="2505826" cy="1200329"/>
          </a:xfrm>
          <a:prstGeom prst="rect">
            <a:avLst/>
          </a:prstGeom>
          <a:noFill/>
        </p:spPr>
        <p:txBody>
          <a:bodyPr wrap="square" rtlCol="0">
            <a:spAutoFit/>
          </a:bodyPr>
          <a:lstStyle/>
          <a:p>
            <a:r>
              <a:rPr lang="en-US" b="1" dirty="0"/>
              <a:t>Adjust for this using a dispersion parameter</a:t>
            </a:r>
          </a:p>
          <a:p>
            <a:endParaRPr lang="en-US" b="1" dirty="0"/>
          </a:p>
          <a:p>
            <a:r>
              <a:rPr lang="en-US" b="1" dirty="0"/>
              <a:t>R - Quasi-binomial</a:t>
            </a:r>
          </a:p>
        </p:txBody>
      </p:sp>
    </p:spTree>
    <p:extLst>
      <p:ext uri="{BB962C8B-B14F-4D97-AF65-F5344CB8AC3E}">
        <p14:creationId xmlns:p14="http://schemas.microsoft.com/office/powerpoint/2010/main" val="60413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09692-A151-45EC-B6D1-CA24F0BD1D63}"/>
              </a:ext>
            </a:extLst>
          </p:cNvPr>
          <p:cNvSpPr>
            <a:spLocks noGrp="1"/>
          </p:cNvSpPr>
          <p:nvPr>
            <p:ph type="title"/>
          </p:nvPr>
        </p:nvSpPr>
        <p:spPr/>
        <p:txBody>
          <a:bodyPr/>
          <a:lstStyle/>
          <a:p>
            <a:r>
              <a:rPr lang="en-US" dirty="0"/>
              <a:t>How do logistic regressions relate to GLMs?</a:t>
            </a:r>
          </a:p>
        </p:txBody>
      </p:sp>
      <p:sp>
        <p:nvSpPr>
          <p:cNvPr id="3" name="Content Placeholder 2">
            <a:extLst>
              <a:ext uri="{FF2B5EF4-FFF2-40B4-BE49-F238E27FC236}">
                <a16:creationId xmlns:a16="http://schemas.microsoft.com/office/drawing/2014/main" id="{AC9D1079-9768-4DEA-999E-EAAE658621F5}"/>
              </a:ext>
            </a:extLst>
          </p:cNvPr>
          <p:cNvSpPr>
            <a:spLocks noGrp="1"/>
          </p:cNvSpPr>
          <p:nvPr>
            <p:ph idx="1"/>
          </p:nvPr>
        </p:nvSpPr>
        <p:spPr/>
        <p:txBody>
          <a:bodyPr/>
          <a:lstStyle/>
          <a:p>
            <a:r>
              <a:rPr lang="en-US" dirty="0"/>
              <a:t>Use a link function to connect to a linear function</a:t>
            </a:r>
          </a:p>
          <a:p>
            <a:endParaRPr lang="en-US" dirty="0"/>
          </a:p>
          <a:p>
            <a:r>
              <a:rPr lang="en-US" dirty="0"/>
              <a:t>Use Maximum Likelihood rather than sum of squares</a:t>
            </a:r>
          </a:p>
          <a:p>
            <a:endParaRPr lang="en-US" dirty="0"/>
          </a:p>
          <a:p>
            <a:r>
              <a:rPr lang="en-US" dirty="0"/>
              <a:t>Allows for the flexibility in GLMs for many distributions</a:t>
            </a:r>
          </a:p>
        </p:txBody>
      </p:sp>
    </p:spTree>
    <p:extLst>
      <p:ext uri="{BB962C8B-B14F-4D97-AF65-F5344CB8AC3E}">
        <p14:creationId xmlns:p14="http://schemas.microsoft.com/office/powerpoint/2010/main" val="17879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13959-7FB8-42E2-9287-8CA7BA09BD79}"/>
              </a:ext>
            </a:extLst>
          </p:cNvPr>
          <p:cNvSpPr>
            <a:spLocks noGrp="1"/>
          </p:cNvSpPr>
          <p:nvPr>
            <p:ph type="title"/>
          </p:nvPr>
        </p:nvSpPr>
        <p:spPr/>
        <p:txBody>
          <a:bodyPr/>
          <a:lstStyle/>
          <a:p>
            <a:r>
              <a:rPr lang="en-US" dirty="0"/>
              <a:t>GLM using a normal distribution</a:t>
            </a:r>
          </a:p>
        </p:txBody>
      </p:sp>
      <p:sp>
        <p:nvSpPr>
          <p:cNvPr id="3" name="Content Placeholder 2">
            <a:extLst>
              <a:ext uri="{FF2B5EF4-FFF2-40B4-BE49-F238E27FC236}">
                <a16:creationId xmlns:a16="http://schemas.microsoft.com/office/drawing/2014/main" id="{B53B08E1-E1FB-4507-BFEB-AAE10BFFAE38}"/>
              </a:ext>
            </a:extLst>
          </p:cNvPr>
          <p:cNvSpPr>
            <a:spLocks noGrp="1"/>
          </p:cNvSpPr>
          <p:nvPr>
            <p:ph idx="1"/>
          </p:nvPr>
        </p:nvSpPr>
        <p:spPr/>
        <p:txBody>
          <a:bodyPr/>
          <a:lstStyle/>
          <a:p>
            <a:pPr marL="0" indent="0">
              <a:buNone/>
            </a:pPr>
            <a:r>
              <a:rPr lang="en-US" b="1" dirty="0"/>
              <a:t>Probability</a:t>
            </a:r>
            <a:r>
              <a:rPr lang="en-US" dirty="0"/>
              <a:t> vs. Likelihood</a:t>
            </a:r>
          </a:p>
        </p:txBody>
      </p:sp>
      <p:sp>
        <p:nvSpPr>
          <p:cNvPr id="5" name="Freeform: Shape 4">
            <a:extLst>
              <a:ext uri="{FF2B5EF4-FFF2-40B4-BE49-F238E27FC236}">
                <a16:creationId xmlns:a16="http://schemas.microsoft.com/office/drawing/2014/main" id="{AEF66610-451E-4E49-872B-72EB1E136AA1}"/>
              </a:ext>
            </a:extLst>
          </p:cNvPr>
          <p:cNvSpPr/>
          <p:nvPr/>
        </p:nvSpPr>
        <p:spPr>
          <a:xfrm>
            <a:off x="1765160" y="3084618"/>
            <a:ext cx="7737231" cy="2483553"/>
          </a:xfrm>
          <a:custGeom>
            <a:avLst/>
            <a:gdLst>
              <a:gd name="connsiteX0" fmla="*/ 0 w 6149591"/>
              <a:gd name="connsiteY0" fmla="*/ 2482167 h 2483552"/>
              <a:gd name="connsiteX1" fmla="*/ 1557494 w 6149591"/>
              <a:gd name="connsiteY1" fmla="*/ 2080232 h 2483552"/>
              <a:gd name="connsiteX2" fmla="*/ 3225520 w 6149591"/>
              <a:gd name="connsiteY2" fmla="*/ 224 h 2483552"/>
              <a:gd name="connsiteX3" fmla="*/ 4702628 w 6149591"/>
              <a:gd name="connsiteY3" fmla="*/ 1949604 h 2483552"/>
              <a:gd name="connsiteX4" fmla="*/ 6149591 w 6149591"/>
              <a:gd name="connsiteY4" fmla="*/ 2411828 h 2483552"/>
              <a:gd name="connsiteX0" fmla="*/ 0 w 6157588"/>
              <a:gd name="connsiteY0" fmla="*/ 2482168 h 2483553"/>
              <a:gd name="connsiteX1" fmla="*/ 1557494 w 6157588"/>
              <a:gd name="connsiteY1" fmla="*/ 2080233 h 2483553"/>
              <a:gd name="connsiteX2" fmla="*/ 3225520 w 6157588"/>
              <a:gd name="connsiteY2" fmla="*/ 225 h 2483553"/>
              <a:gd name="connsiteX3" fmla="*/ 4702628 w 6157588"/>
              <a:gd name="connsiteY3" fmla="*/ 1949605 h 2483553"/>
              <a:gd name="connsiteX4" fmla="*/ 6157588 w 6157588"/>
              <a:gd name="connsiteY4" fmla="*/ 2462070 h 248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7588" h="2483553">
                <a:moveTo>
                  <a:pt x="0" y="2482168"/>
                </a:moveTo>
                <a:cubicBezTo>
                  <a:pt x="509953" y="2488029"/>
                  <a:pt x="1019907" y="2493890"/>
                  <a:pt x="1557494" y="2080233"/>
                </a:cubicBezTo>
                <a:cubicBezTo>
                  <a:pt x="2095081" y="1666576"/>
                  <a:pt x="2701331" y="21996"/>
                  <a:pt x="3225520" y="225"/>
                </a:cubicBezTo>
                <a:cubicBezTo>
                  <a:pt x="3749709" y="-21546"/>
                  <a:pt x="4213950" y="1539297"/>
                  <a:pt x="4702628" y="1949605"/>
                </a:cubicBezTo>
                <a:cubicBezTo>
                  <a:pt x="5191306" y="2359913"/>
                  <a:pt x="5677779" y="2431925"/>
                  <a:pt x="6157588" y="2462070"/>
                </a:cubicBezTo>
              </a:path>
            </a:pathLst>
          </a:custGeom>
          <a:solidFill>
            <a:schemeClr val="accent1">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15B06E80-9535-4F2F-88CE-AD952DF348AA}"/>
              </a:ext>
            </a:extLst>
          </p:cNvPr>
          <p:cNvSpPr txBox="1"/>
          <p:nvPr/>
        </p:nvSpPr>
        <p:spPr>
          <a:xfrm>
            <a:off x="954594" y="2555485"/>
            <a:ext cx="2025555" cy="923330"/>
          </a:xfrm>
          <a:prstGeom prst="rect">
            <a:avLst/>
          </a:prstGeom>
          <a:noFill/>
        </p:spPr>
        <p:txBody>
          <a:bodyPr wrap="none" rtlCol="0">
            <a:spAutoFit/>
          </a:bodyPr>
          <a:lstStyle/>
          <a:p>
            <a:r>
              <a:rPr lang="en-US" dirty="0"/>
              <a:t>Normal distribution</a:t>
            </a:r>
          </a:p>
          <a:p>
            <a:r>
              <a:rPr lang="el-GR" dirty="0"/>
              <a:t>μ</a:t>
            </a:r>
            <a:r>
              <a:rPr lang="en-US" dirty="0"/>
              <a:t> = 10 kg</a:t>
            </a:r>
          </a:p>
          <a:p>
            <a:r>
              <a:rPr lang="el-GR" dirty="0"/>
              <a:t>σ</a:t>
            </a:r>
            <a:r>
              <a:rPr lang="en-US" dirty="0"/>
              <a:t> = 3.5</a:t>
            </a:r>
          </a:p>
        </p:txBody>
      </p:sp>
      <p:sp>
        <p:nvSpPr>
          <p:cNvPr id="7" name="TextBox 6">
            <a:extLst>
              <a:ext uri="{FF2B5EF4-FFF2-40B4-BE49-F238E27FC236}">
                <a16:creationId xmlns:a16="http://schemas.microsoft.com/office/drawing/2014/main" id="{F1AC93F5-A13B-4ED1-BB31-400D18D3DD65}"/>
              </a:ext>
            </a:extLst>
          </p:cNvPr>
          <p:cNvSpPr txBox="1"/>
          <p:nvPr/>
        </p:nvSpPr>
        <p:spPr>
          <a:xfrm>
            <a:off x="5255288" y="5942568"/>
            <a:ext cx="978153" cy="369332"/>
          </a:xfrm>
          <a:prstGeom prst="rect">
            <a:avLst/>
          </a:prstGeom>
          <a:noFill/>
        </p:spPr>
        <p:txBody>
          <a:bodyPr wrap="none" rtlCol="0">
            <a:spAutoFit/>
          </a:bodyPr>
          <a:lstStyle/>
          <a:p>
            <a:r>
              <a:rPr lang="en-US" b="1" dirty="0"/>
              <a:t>Biomass</a:t>
            </a:r>
          </a:p>
        </p:txBody>
      </p:sp>
      <p:sp>
        <p:nvSpPr>
          <p:cNvPr id="8" name="TextBox 7">
            <a:extLst>
              <a:ext uri="{FF2B5EF4-FFF2-40B4-BE49-F238E27FC236}">
                <a16:creationId xmlns:a16="http://schemas.microsoft.com/office/drawing/2014/main" id="{778D2131-9493-4233-8AA2-27F32E4E3D40}"/>
              </a:ext>
            </a:extLst>
          </p:cNvPr>
          <p:cNvSpPr txBox="1"/>
          <p:nvPr/>
        </p:nvSpPr>
        <p:spPr>
          <a:xfrm>
            <a:off x="1478062" y="5602308"/>
            <a:ext cx="574196" cy="369332"/>
          </a:xfrm>
          <a:prstGeom prst="rect">
            <a:avLst/>
          </a:prstGeom>
          <a:noFill/>
        </p:spPr>
        <p:txBody>
          <a:bodyPr wrap="none" rtlCol="0">
            <a:spAutoFit/>
          </a:bodyPr>
          <a:lstStyle/>
          <a:p>
            <a:r>
              <a:rPr lang="en-US" b="1" dirty="0"/>
              <a:t>2 kg</a:t>
            </a:r>
          </a:p>
        </p:txBody>
      </p:sp>
      <p:sp>
        <p:nvSpPr>
          <p:cNvPr id="9" name="TextBox 8">
            <a:extLst>
              <a:ext uri="{FF2B5EF4-FFF2-40B4-BE49-F238E27FC236}">
                <a16:creationId xmlns:a16="http://schemas.microsoft.com/office/drawing/2014/main" id="{28C450A2-2AB5-47E5-B1A6-D426CAEE35A9}"/>
              </a:ext>
            </a:extLst>
          </p:cNvPr>
          <p:cNvSpPr txBox="1"/>
          <p:nvPr/>
        </p:nvSpPr>
        <p:spPr>
          <a:xfrm>
            <a:off x="9149373" y="5602308"/>
            <a:ext cx="691215" cy="369332"/>
          </a:xfrm>
          <a:prstGeom prst="rect">
            <a:avLst/>
          </a:prstGeom>
          <a:noFill/>
        </p:spPr>
        <p:txBody>
          <a:bodyPr wrap="none" rtlCol="0">
            <a:spAutoFit/>
          </a:bodyPr>
          <a:lstStyle/>
          <a:p>
            <a:r>
              <a:rPr lang="en-US" b="1" dirty="0"/>
              <a:t>18 kg</a:t>
            </a:r>
          </a:p>
        </p:txBody>
      </p:sp>
      <p:sp>
        <p:nvSpPr>
          <p:cNvPr id="10" name="TextBox 9">
            <a:extLst>
              <a:ext uri="{FF2B5EF4-FFF2-40B4-BE49-F238E27FC236}">
                <a16:creationId xmlns:a16="http://schemas.microsoft.com/office/drawing/2014/main" id="{E6606AB1-3D07-45D7-9867-27EEBC964380}"/>
              </a:ext>
            </a:extLst>
          </p:cNvPr>
          <p:cNvSpPr txBox="1"/>
          <p:nvPr/>
        </p:nvSpPr>
        <p:spPr>
          <a:xfrm>
            <a:off x="5398756" y="5602308"/>
            <a:ext cx="691215" cy="369332"/>
          </a:xfrm>
          <a:prstGeom prst="rect">
            <a:avLst/>
          </a:prstGeom>
          <a:noFill/>
        </p:spPr>
        <p:txBody>
          <a:bodyPr wrap="none" rtlCol="0">
            <a:spAutoFit/>
          </a:bodyPr>
          <a:lstStyle/>
          <a:p>
            <a:r>
              <a:rPr lang="en-US" b="1" dirty="0"/>
              <a:t>10 kg</a:t>
            </a:r>
          </a:p>
        </p:txBody>
      </p:sp>
    </p:spTree>
    <p:extLst>
      <p:ext uri="{BB962C8B-B14F-4D97-AF65-F5344CB8AC3E}">
        <p14:creationId xmlns:p14="http://schemas.microsoft.com/office/powerpoint/2010/main" val="353627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13959-7FB8-42E2-9287-8CA7BA09BD79}"/>
              </a:ext>
            </a:extLst>
          </p:cNvPr>
          <p:cNvSpPr>
            <a:spLocks noGrp="1"/>
          </p:cNvSpPr>
          <p:nvPr>
            <p:ph type="title"/>
          </p:nvPr>
        </p:nvSpPr>
        <p:spPr/>
        <p:txBody>
          <a:bodyPr/>
          <a:lstStyle/>
          <a:p>
            <a:r>
              <a:rPr lang="en-US" dirty="0"/>
              <a:t>GLM using a normal distribution</a:t>
            </a:r>
          </a:p>
        </p:txBody>
      </p:sp>
      <p:sp>
        <p:nvSpPr>
          <p:cNvPr id="3" name="Content Placeholder 2">
            <a:extLst>
              <a:ext uri="{FF2B5EF4-FFF2-40B4-BE49-F238E27FC236}">
                <a16:creationId xmlns:a16="http://schemas.microsoft.com/office/drawing/2014/main" id="{B53B08E1-E1FB-4507-BFEB-AAE10BFFAE38}"/>
              </a:ext>
            </a:extLst>
          </p:cNvPr>
          <p:cNvSpPr>
            <a:spLocks noGrp="1"/>
          </p:cNvSpPr>
          <p:nvPr>
            <p:ph idx="1"/>
          </p:nvPr>
        </p:nvSpPr>
        <p:spPr/>
        <p:txBody>
          <a:bodyPr/>
          <a:lstStyle/>
          <a:p>
            <a:pPr marL="0" indent="0">
              <a:buNone/>
            </a:pPr>
            <a:r>
              <a:rPr lang="en-US" b="1" dirty="0"/>
              <a:t>Probability</a:t>
            </a:r>
            <a:r>
              <a:rPr lang="en-US" dirty="0"/>
              <a:t> vs. Likelihood</a:t>
            </a:r>
          </a:p>
        </p:txBody>
      </p:sp>
      <p:sp>
        <p:nvSpPr>
          <p:cNvPr id="5" name="Freeform: Shape 4">
            <a:extLst>
              <a:ext uri="{FF2B5EF4-FFF2-40B4-BE49-F238E27FC236}">
                <a16:creationId xmlns:a16="http://schemas.microsoft.com/office/drawing/2014/main" id="{AEF66610-451E-4E49-872B-72EB1E136AA1}"/>
              </a:ext>
            </a:extLst>
          </p:cNvPr>
          <p:cNvSpPr/>
          <p:nvPr/>
        </p:nvSpPr>
        <p:spPr>
          <a:xfrm>
            <a:off x="1765160" y="3084618"/>
            <a:ext cx="7737231" cy="2483553"/>
          </a:xfrm>
          <a:custGeom>
            <a:avLst/>
            <a:gdLst>
              <a:gd name="connsiteX0" fmla="*/ 0 w 6149591"/>
              <a:gd name="connsiteY0" fmla="*/ 2482167 h 2483552"/>
              <a:gd name="connsiteX1" fmla="*/ 1557494 w 6149591"/>
              <a:gd name="connsiteY1" fmla="*/ 2080232 h 2483552"/>
              <a:gd name="connsiteX2" fmla="*/ 3225520 w 6149591"/>
              <a:gd name="connsiteY2" fmla="*/ 224 h 2483552"/>
              <a:gd name="connsiteX3" fmla="*/ 4702628 w 6149591"/>
              <a:gd name="connsiteY3" fmla="*/ 1949604 h 2483552"/>
              <a:gd name="connsiteX4" fmla="*/ 6149591 w 6149591"/>
              <a:gd name="connsiteY4" fmla="*/ 2411828 h 2483552"/>
              <a:gd name="connsiteX0" fmla="*/ 0 w 6157588"/>
              <a:gd name="connsiteY0" fmla="*/ 2482168 h 2483553"/>
              <a:gd name="connsiteX1" fmla="*/ 1557494 w 6157588"/>
              <a:gd name="connsiteY1" fmla="*/ 2080233 h 2483553"/>
              <a:gd name="connsiteX2" fmla="*/ 3225520 w 6157588"/>
              <a:gd name="connsiteY2" fmla="*/ 225 h 2483553"/>
              <a:gd name="connsiteX3" fmla="*/ 4702628 w 6157588"/>
              <a:gd name="connsiteY3" fmla="*/ 1949605 h 2483553"/>
              <a:gd name="connsiteX4" fmla="*/ 6157588 w 6157588"/>
              <a:gd name="connsiteY4" fmla="*/ 2462070 h 248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7588" h="2483553">
                <a:moveTo>
                  <a:pt x="0" y="2482168"/>
                </a:moveTo>
                <a:cubicBezTo>
                  <a:pt x="509953" y="2488029"/>
                  <a:pt x="1019907" y="2493890"/>
                  <a:pt x="1557494" y="2080233"/>
                </a:cubicBezTo>
                <a:cubicBezTo>
                  <a:pt x="2095081" y="1666576"/>
                  <a:pt x="2701331" y="21996"/>
                  <a:pt x="3225520" y="225"/>
                </a:cubicBezTo>
                <a:cubicBezTo>
                  <a:pt x="3749709" y="-21546"/>
                  <a:pt x="4213950" y="1539297"/>
                  <a:pt x="4702628" y="1949605"/>
                </a:cubicBezTo>
                <a:cubicBezTo>
                  <a:pt x="5191306" y="2359913"/>
                  <a:pt x="5677779" y="2431925"/>
                  <a:pt x="6157588" y="2462070"/>
                </a:cubicBezTo>
              </a:path>
            </a:pathLst>
          </a:custGeom>
          <a:solidFill>
            <a:schemeClr val="accent1">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15B06E80-9535-4F2F-88CE-AD952DF348AA}"/>
              </a:ext>
            </a:extLst>
          </p:cNvPr>
          <p:cNvSpPr txBox="1"/>
          <p:nvPr/>
        </p:nvSpPr>
        <p:spPr>
          <a:xfrm>
            <a:off x="954594" y="2555485"/>
            <a:ext cx="2025555" cy="923330"/>
          </a:xfrm>
          <a:prstGeom prst="rect">
            <a:avLst/>
          </a:prstGeom>
          <a:noFill/>
        </p:spPr>
        <p:txBody>
          <a:bodyPr wrap="none" rtlCol="0">
            <a:spAutoFit/>
          </a:bodyPr>
          <a:lstStyle/>
          <a:p>
            <a:r>
              <a:rPr lang="en-US" dirty="0"/>
              <a:t>Normal distribution</a:t>
            </a:r>
          </a:p>
          <a:p>
            <a:r>
              <a:rPr lang="el-GR" dirty="0"/>
              <a:t>μ</a:t>
            </a:r>
            <a:r>
              <a:rPr lang="en-US" dirty="0"/>
              <a:t> = 10 kg</a:t>
            </a:r>
          </a:p>
          <a:p>
            <a:r>
              <a:rPr lang="el-GR" dirty="0"/>
              <a:t>σ</a:t>
            </a:r>
            <a:r>
              <a:rPr lang="en-US" dirty="0"/>
              <a:t> = 3.5</a:t>
            </a:r>
          </a:p>
        </p:txBody>
      </p:sp>
      <p:sp>
        <p:nvSpPr>
          <p:cNvPr id="7" name="TextBox 6">
            <a:extLst>
              <a:ext uri="{FF2B5EF4-FFF2-40B4-BE49-F238E27FC236}">
                <a16:creationId xmlns:a16="http://schemas.microsoft.com/office/drawing/2014/main" id="{F1AC93F5-A13B-4ED1-BB31-400D18D3DD65}"/>
              </a:ext>
            </a:extLst>
          </p:cNvPr>
          <p:cNvSpPr txBox="1"/>
          <p:nvPr/>
        </p:nvSpPr>
        <p:spPr>
          <a:xfrm>
            <a:off x="5255288" y="5942568"/>
            <a:ext cx="978153" cy="369332"/>
          </a:xfrm>
          <a:prstGeom prst="rect">
            <a:avLst/>
          </a:prstGeom>
          <a:noFill/>
        </p:spPr>
        <p:txBody>
          <a:bodyPr wrap="none" rtlCol="0">
            <a:spAutoFit/>
          </a:bodyPr>
          <a:lstStyle/>
          <a:p>
            <a:r>
              <a:rPr lang="en-US" b="1" dirty="0"/>
              <a:t>Biomass</a:t>
            </a:r>
          </a:p>
        </p:txBody>
      </p:sp>
      <p:sp>
        <p:nvSpPr>
          <p:cNvPr id="8" name="TextBox 7">
            <a:extLst>
              <a:ext uri="{FF2B5EF4-FFF2-40B4-BE49-F238E27FC236}">
                <a16:creationId xmlns:a16="http://schemas.microsoft.com/office/drawing/2014/main" id="{778D2131-9493-4233-8AA2-27F32E4E3D40}"/>
              </a:ext>
            </a:extLst>
          </p:cNvPr>
          <p:cNvSpPr txBox="1"/>
          <p:nvPr/>
        </p:nvSpPr>
        <p:spPr>
          <a:xfrm>
            <a:off x="1478062" y="5602308"/>
            <a:ext cx="574196" cy="369332"/>
          </a:xfrm>
          <a:prstGeom prst="rect">
            <a:avLst/>
          </a:prstGeom>
          <a:noFill/>
        </p:spPr>
        <p:txBody>
          <a:bodyPr wrap="none" rtlCol="0">
            <a:spAutoFit/>
          </a:bodyPr>
          <a:lstStyle/>
          <a:p>
            <a:r>
              <a:rPr lang="en-US" b="1" dirty="0"/>
              <a:t>2 kg</a:t>
            </a:r>
          </a:p>
        </p:txBody>
      </p:sp>
      <p:sp>
        <p:nvSpPr>
          <p:cNvPr id="9" name="TextBox 8">
            <a:extLst>
              <a:ext uri="{FF2B5EF4-FFF2-40B4-BE49-F238E27FC236}">
                <a16:creationId xmlns:a16="http://schemas.microsoft.com/office/drawing/2014/main" id="{28C450A2-2AB5-47E5-B1A6-D426CAEE35A9}"/>
              </a:ext>
            </a:extLst>
          </p:cNvPr>
          <p:cNvSpPr txBox="1"/>
          <p:nvPr/>
        </p:nvSpPr>
        <p:spPr>
          <a:xfrm>
            <a:off x="9149373" y="5602308"/>
            <a:ext cx="691215" cy="369332"/>
          </a:xfrm>
          <a:prstGeom prst="rect">
            <a:avLst/>
          </a:prstGeom>
          <a:noFill/>
        </p:spPr>
        <p:txBody>
          <a:bodyPr wrap="none" rtlCol="0">
            <a:spAutoFit/>
          </a:bodyPr>
          <a:lstStyle/>
          <a:p>
            <a:r>
              <a:rPr lang="en-US" b="1" dirty="0"/>
              <a:t>18 kg</a:t>
            </a:r>
          </a:p>
        </p:txBody>
      </p:sp>
      <p:sp>
        <p:nvSpPr>
          <p:cNvPr id="10" name="TextBox 9">
            <a:extLst>
              <a:ext uri="{FF2B5EF4-FFF2-40B4-BE49-F238E27FC236}">
                <a16:creationId xmlns:a16="http://schemas.microsoft.com/office/drawing/2014/main" id="{E6606AB1-3D07-45D7-9867-27EEBC964380}"/>
              </a:ext>
            </a:extLst>
          </p:cNvPr>
          <p:cNvSpPr txBox="1"/>
          <p:nvPr/>
        </p:nvSpPr>
        <p:spPr>
          <a:xfrm>
            <a:off x="5398756" y="5602308"/>
            <a:ext cx="691215" cy="369332"/>
          </a:xfrm>
          <a:prstGeom prst="rect">
            <a:avLst/>
          </a:prstGeom>
          <a:noFill/>
        </p:spPr>
        <p:txBody>
          <a:bodyPr wrap="none" rtlCol="0">
            <a:spAutoFit/>
          </a:bodyPr>
          <a:lstStyle/>
          <a:p>
            <a:r>
              <a:rPr lang="en-US" b="1" dirty="0"/>
              <a:t>10 kg</a:t>
            </a:r>
          </a:p>
        </p:txBody>
      </p:sp>
      <p:sp>
        <p:nvSpPr>
          <p:cNvPr id="4" name="TextBox 3">
            <a:extLst>
              <a:ext uri="{FF2B5EF4-FFF2-40B4-BE49-F238E27FC236}">
                <a16:creationId xmlns:a16="http://schemas.microsoft.com/office/drawing/2014/main" id="{663C8C4D-F9AE-451F-92BB-9B8CA6347BAE}"/>
              </a:ext>
            </a:extLst>
          </p:cNvPr>
          <p:cNvSpPr txBox="1"/>
          <p:nvPr/>
        </p:nvSpPr>
        <p:spPr>
          <a:xfrm>
            <a:off x="8009317" y="2555485"/>
            <a:ext cx="1441420" cy="923330"/>
          </a:xfrm>
          <a:prstGeom prst="rect">
            <a:avLst/>
          </a:prstGeom>
          <a:noFill/>
        </p:spPr>
        <p:txBody>
          <a:bodyPr wrap="none" rtlCol="0">
            <a:spAutoFit/>
          </a:bodyPr>
          <a:lstStyle/>
          <a:p>
            <a:r>
              <a:rPr lang="en-US" dirty="0" err="1"/>
              <a:t>Pr</a:t>
            </a:r>
            <a:r>
              <a:rPr lang="en-US" dirty="0"/>
              <a:t> (14) = ?</a:t>
            </a:r>
          </a:p>
          <a:p>
            <a:r>
              <a:rPr lang="en-US" dirty="0" err="1"/>
              <a:t>Pr</a:t>
            </a:r>
            <a:r>
              <a:rPr lang="en-US" dirty="0"/>
              <a:t> (14) = 1.14</a:t>
            </a:r>
          </a:p>
          <a:p>
            <a:r>
              <a:rPr lang="en-US" dirty="0" err="1"/>
              <a:t>Pvalue</a:t>
            </a:r>
            <a:r>
              <a:rPr lang="en-US" dirty="0"/>
              <a:t> = 0.25</a:t>
            </a:r>
          </a:p>
        </p:txBody>
      </p:sp>
      <p:cxnSp>
        <p:nvCxnSpPr>
          <p:cNvPr id="12" name="Straight Connector 11">
            <a:extLst>
              <a:ext uri="{FF2B5EF4-FFF2-40B4-BE49-F238E27FC236}">
                <a16:creationId xmlns:a16="http://schemas.microsoft.com/office/drawing/2014/main" id="{8FECB08D-8D43-4353-9998-B2DE1E822B65}"/>
              </a:ext>
            </a:extLst>
          </p:cNvPr>
          <p:cNvCxnSpPr/>
          <p:nvPr/>
        </p:nvCxnSpPr>
        <p:spPr>
          <a:xfrm flipV="1">
            <a:off x="7033845" y="3185327"/>
            <a:ext cx="0" cy="2601647"/>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4" name="Freeform: Shape 13">
            <a:extLst>
              <a:ext uri="{FF2B5EF4-FFF2-40B4-BE49-F238E27FC236}">
                <a16:creationId xmlns:a16="http://schemas.microsoft.com/office/drawing/2014/main" id="{BC8ECC47-080A-412A-938E-C0777D7CB880}"/>
              </a:ext>
            </a:extLst>
          </p:cNvPr>
          <p:cNvSpPr/>
          <p:nvPr/>
        </p:nvSpPr>
        <p:spPr>
          <a:xfrm>
            <a:off x="7033845" y="4290646"/>
            <a:ext cx="2468537" cy="1266092"/>
          </a:xfrm>
          <a:custGeom>
            <a:avLst/>
            <a:gdLst>
              <a:gd name="connsiteX0" fmla="*/ 10049 w 2382910"/>
              <a:gd name="connsiteY0" fmla="*/ 0 h 1266092"/>
              <a:gd name="connsiteX1" fmla="*/ 401934 w 2382910"/>
              <a:gd name="connsiteY1" fmla="*/ 532563 h 1266092"/>
              <a:gd name="connsiteX2" fmla="*/ 1014884 w 2382910"/>
              <a:gd name="connsiteY2" fmla="*/ 954594 h 1266092"/>
              <a:gd name="connsiteX3" fmla="*/ 1889090 w 2382910"/>
              <a:gd name="connsiteY3" fmla="*/ 1215851 h 1266092"/>
              <a:gd name="connsiteX4" fmla="*/ 2280976 w 2382910"/>
              <a:gd name="connsiteY4" fmla="*/ 1245996 h 1266092"/>
              <a:gd name="connsiteX5" fmla="*/ 0 w 2382910"/>
              <a:gd name="connsiteY5" fmla="*/ 1266092 h 12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2910" h="1266092">
                <a:moveTo>
                  <a:pt x="10049" y="0"/>
                </a:moveTo>
                <a:cubicBezTo>
                  <a:pt x="122255" y="186732"/>
                  <a:pt x="234462" y="373464"/>
                  <a:pt x="401934" y="532563"/>
                </a:cubicBezTo>
                <a:cubicBezTo>
                  <a:pt x="569407" y="691662"/>
                  <a:pt x="767025" y="840713"/>
                  <a:pt x="1014884" y="954594"/>
                </a:cubicBezTo>
                <a:cubicBezTo>
                  <a:pt x="1262743" y="1068475"/>
                  <a:pt x="1678075" y="1167284"/>
                  <a:pt x="1889090" y="1215851"/>
                </a:cubicBezTo>
                <a:cubicBezTo>
                  <a:pt x="2100105" y="1264418"/>
                  <a:pt x="2595824" y="1237622"/>
                  <a:pt x="2280976" y="1245996"/>
                </a:cubicBezTo>
                <a:cubicBezTo>
                  <a:pt x="1966128" y="1254370"/>
                  <a:pt x="983064" y="1260231"/>
                  <a:pt x="0" y="1266092"/>
                </a:cubicBezTo>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557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13959-7FB8-42E2-9287-8CA7BA09BD79}"/>
              </a:ext>
            </a:extLst>
          </p:cNvPr>
          <p:cNvSpPr>
            <a:spLocks noGrp="1"/>
          </p:cNvSpPr>
          <p:nvPr>
            <p:ph type="title"/>
          </p:nvPr>
        </p:nvSpPr>
        <p:spPr/>
        <p:txBody>
          <a:bodyPr/>
          <a:lstStyle/>
          <a:p>
            <a:r>
              <a:rPr lang="en-US" dirty="0"/>
              <a:t>GLM using a normal distribution</a:t>
            </a:r>
          </a:p>
        </p:txBody>
      </p:sp>
      <p:sp>
        <p:nvSpPr>
          <p:cNvPr id="3" name="Content Placeholder 2">
            <a:extLst>
              <a:ext uri="{FF2B5EF4-FFF2-40B4-BE49-F238E27FC236}">
                <a16:creationId xmlns:a16="http://schemas.microsoft.com/office/drawing/2014/main" id="{B53B08E1-E1FB-4507-BFEB-AAE10BFFAE38}"/>
              </a:ext>
            </a:extLst>
          </p:cNvPr>
          <p:cNvSpPr>
            <a:spLocks noGrp="1"/>
          </p:cNvSpPr>
          <p:nvPr>
            <p:ph idx="1"/>
          </p:nvPr>
        </p:nvSpPr>
        <p:spPr/>
        <p:txBody>
          <a:bodyPr/>
          <a:lstStyle/>
          <a:p>
            <a:pPr marL="0" indent="0">
              <a:buNone/>
            </a:pPr>
            <a:r>
              <a:rPr lang="en-US" dirty="0"/>
              <a:t>Probability vs. </a:t>
            </a:r>
            <a:r>
              <a:rPr lang="en-US" b="1" dirty="0"/>
              <a:t>Likelihood</a:t>
            </a:r>
          </a:p>
        </p:txBody>
      </p:sp>
      <p:sp>
        <p:nvSpPr>
          <p:cNvPr id="5" name="Freeform: Shape 4">
            <a:extLst>
              <a:ext uri="{FF2B5EF4-FFF2-40B4-BE49-F238E27FC236}">
                <a16:creationId xmlns:a16="http://schemas.microsoft.com/office/drawing/2014/main" id="{AEF66610-451E-4E49-872B-72EB1E136AA1}"/>
              </a:ext>
            </a:extLst>
          </p:cNvPr>
          <p:cNvSpPr/>
          <p:nvPr/>
        </p:nvSpPr>
        <p:spPr>
          <a:xfrm>
            <a:off x="1765160" y="3084618"/>
            <a:ext cx="7737231" cy="2483553"/>
          </a:xfrm>
          <a:custGeom>
            <a:avLst/>
            <a:gdLst>
              <a:gd name="connsiteX0" fmla="*/ 0 w 6149591"/>
              <a:gd name="connsiteY0" fmla="*/ 2482167 h 2483552"/>
              <a:gd name="connsiteX1" fmla="*/ 1557494 w 6149591"/>
              <a:gd name="connsiteY1" fmla="*/ 2080232 h 2483552"/>
              <a:gd name="connsiteX2" fmla="*/ 3225520 w 6149591"/>
              <a:gd name="connsiteY2" fmla="*/ 224 h 2483552"/>
              <a:gd name="connsiteX3" fmla="*/ 4702628 w 6149591"/>
              <a:gd name="connsiteY3" fmla="*/ 1949604 h 2483552"/>
              <a:gd name="connsiteX4" fmla="*/ 6149591 w 6149591"/>
              <a:gd name="connsiteY4" fmla="*/ 2411828 h 2483552"/>
              <a:gd name="connsiteX0" fmla="*/ 0 w 6157588"/>
              <a:gd name="connsiteY0" fmla="*/ 2482168 h 2483553"/>
              <a:gd name="connsiteX1" fmla="*/ 1557494 w 6157588"/>
              <a:gd name="connsiteY1" fmla="*/ 2080233 h 2483553"/>
              <a:gd name="connsiteX2" fmla="*/ 3225520 w 6157588"/>
              <a:gd name="connsiteY2" fmla="*/ 225 h 2483553"/>
              <a:gd name="connsiteX3" fmla="*/ 4702628 w 6157588"/>
              <a:gd name="connsiteY3" fmla="*/ 1949605 h 2483553"/>
              <a:gd name="connsiteX4" fmla="*/ 6157588 w 6157588"/>
              <a:gd name="connsiteY4" fmla="*/ 2462070 h 248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7588" h="2483553">
                <a:moveTo>
                  <a:pt x="0" y="2482168"/>
                </a:moveTo>
                <a:cubicBezTo>
                  <a:pt x="509953" y="2488029"/>
                  <a:pt x="1019907" y="2493890"/>
                  <a:pt x="1557494" y="2080233"/>
                </a:cubicBezTo>
                <a:cubicBezTo>
                  <a:pt x="2095081" y="1666576"/>
                  <a:pt x="2701331" y="21996"/>
                  <a:pt x="3225520" y="225"/>
                </a:cubicBezTo>
                <a:cubicBezTo>
                  <a:pt x="3749709" y="-21546"/>
                  <a:pt x="4213950" y="1539297"/>
                  <a:pt x="4702628" y="1949605"/>
                </a:cubicBezTo>
                <a:cubicBezTo>
                  <a:pt x="5191306" y="2359913"/>
                  <a:pt x="5677779" y="2431925"/>
                  <a:pt x="6157588" y="2462070"/>
                </a:cubicBezTo>
              </a:path>
            </a:pathLst>
          </a:custGeom>
          <a:solidFill>
            <a:schemeClr val="accent1">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15B06E80-9535-4F2F-88CE-AD952DF348AA}"/>
              </a:ext>
            </a:extLst>
          </p:cNvPr>
          <p:cNvSpPr txBox="1"/>
          <p:nvPr/>
        </p:nvSpPr>
        <p:spPr>
          <a:xfrm>
            <a:off x="954594" y="2555485"/>
            <a:ext cx="2025555" cy="923330"/>
          </a:xfrm>
          <a:prstGeom prst="rect">
            <a:avLst/>
          </a:prstGeom>
          <a:noFill/>
        </p:spPr>
        <p:txBody>
          <a:bodyPr wrap="none" rtlCol="0">
            <a:spAutoFit/>
          </a:bodyPr>
          <a:lstStyle/>
          <a:p>
            <a:r>
              <a:rPr lang="en-US" dirty="0"/>
              <a:t>Normal distribution</a:t>
            </a:r>
          </a:p>
          <a:p>
            <a:r>
              <a:rPr lang="el-GR" dirty="0"/>
              <a:t>μ</a:t>
            </a:r>
            <a:r>
              <a:rPr lang="en-US" dirty="0"/>
              <a:t> = 10 kg</a:t>
            </a:r>
          </a:p>
          <a:p>
            <a:r>
              <a:rPr lang="el-GR" dirty="0"/>
              <a:t>σ</a:t>
            </a:r>
            <a:r>
              <a:rPr lang="en-US" dirty="0"/>
              <a:t> = 3.5</a:t>
            </a:r>
          </a:p>
        </p:txBody>
      </p:sp>
      <p:sp>
        <p:nvSpPr>
          <p:cNvPr id="7" name="TextBox 6">
            <a:extLst>
              <a:ext uri="{FF2B5EF4-FFF2-40B4-BE49-F238E27FC236}">
                <a16:creationId xmlns:a16="http://schemas.microsoft.com/office/drawing/2014/main" id="{F1AC93F5-A13B-4ED1-BB31-400D18D3DD65}"/>
              </a:ext>
            </a:extLst>
          </p:cNvPr>
          <p:cNvSpPr txBox="1"/>
          <p:nvPr/>
        </p:nvSpPr>
        <p:spPr>
          <a:xfrm>
            <a:off x="5255288" y="5942568"/>
            <a:ext cx="978153" cy="369332"/>
          </a:xfrm>
          <a:prstGeom prst="rect">
            <a:avLst/>
          </a:prstGeom>
          <a:noFill/>
        </p:spPr>
        <p:txBody>
          <a:bodyPr wrap="none" rtlCol="0">
            <a:spAutoFit/>
          </a:bodyPr>
          <a:lstStyle/>
          <a:p>
            <a:r>
              <a:rPr lang="en-US" b="1" dirty="0"/>
              <a:t>Biomass</a:t>
            </a:r>
          </a:p>
        </p:txBody>
      </p:sp>
      <p:sp>
        <p:nvSpPr>
          <p:cNvPr id="8" name="TextBox 7">
            <a:extLst>
              <a:ext uri="{FF2B5EF4-FFF2-40B4-BE49-F238E27FC236}">
                <a16:creationId xmlns:a16="http://schemas.microsoft.com/office/drawing/2014/main" id="{778D2131-9493-4233-8AA2-27F32E4E3D40}"/>
              </a:ext>
            </a:extLst>
          </p:cNvPr>
          <p:cNvSpPr txBox="1"/>
          <p:nvPr/>
        </p:nvSpPr>
        <p:spPr>
          <a:xfrm>
            <a:off x="1478062" y="5602308"/>
            <a:ext cx="574196" cy="369332"/>
          </a:xfrm>
          <a:prstGeom prst="rect">
            <a:avLst/>
          </a:prstGeom>
          <a:noFill/>
        </p:spPr>
        <p:txBody>
          <a:bodyPr wrap="none" rtlCol="0">
            <a:spAutoFit/>
          </a:bodyPr>
          <a:lstStyle/>
          <a:p>
            <a:r>
              <a:rPr lang="en-US" b="1" dirty="0"/>
              <a:t>2 kg</a:t>
            </a:r>
          </a:p>
        </p:txBody>
      </p:sp>
      <p:sp>
        <p:nvSpPr>
          <p:cNvPr id="9" name="TextBox 8">
            <a:extLst>
              <a:ext uri="{FF2B5EF4-FFF2-40B4-BE49-F238E27FC236}">
                <a16:creationId xmlns:a16="http://schemas.microsoft.com/office/drawing/2014/main" id="{28C450A2-2AB5-47E5-B1A6-D426CAEE35A9}"/>
              </a:ext>
            </a:extLst>
          </p:cNvPr>
          <p:cNvSpPr txBox="1"/>
          <p:nvPr/>
        </p:nvSpPr>
        <p:spPr>
          <a:xfrm>
            <a:off x="9149373" y="5602308"/>
            <a:ext cx="691215" cy="369332"/>
          </a:xfrm>
          <a:prstGeom prst="rect">
            <a:avLst/>
          </a:prstGeom>
          <a:noFill/>
        </p:spPr>
        <p:txBody>
          <a:bodyPr wrap="none" rtlCol="0">
            <a:spAutoFit/>
          </a:bodyPr>
          <a:lstStyle/>
          <a:p>
            <a:r>
              <a:rPr lang="en-US" b="1" dirty="0"/>
              <a:t>18 kg</a:t>
            </a:r>
          </a:p>
        </p:txBody>
      </p:sp>
      <p:sp>
        <p:nvSpPr>
          <p:cNvPr id="10" name="TextBox 9">
            <a:extLst>
              <a:ext uri="{FF2B5EF4-FFF2-40B4-BE49-F238E27FC236}">
                <a16:creationId xmlns:a16="http://schemas.microsoft.com/office/drawing/2014/main" id="{E6606AB1-3D07-45D7-9867-27EEBC964380}"/>
              </a:ext>
            </a:extLst>
          </p:cNvPr>
          <p:cNvSpPr txBox="1"/>
          <p:nvPr/>
        </p:nvSpPr>
        <p:spPr>
          <a:xfrm>
            <a:off x="5398756" y="5602308"/>
            <a:ext cx="691215" cy="369332"/>
          </a:xfrm>
          <a:prstGeom prst="rect">
            <a:avLst/>
          </a:prstGeom>
          <a:noFill/>
        </p:spPr>
        <p:txBody>
          <a:bodyPr wrap="none" rtlCol="0">
            <a:spAutoFit/>
          </a:bodyPr>
          <a:lstStyle/>
          <a:p>
            <a:r>
              <a:rPr lang="en-US" b="1" dirty="0"/>
              <a:t>10 kg</a:t>
            </a:r>
          </a:p>
        </p:txBody>
      </p:sp>
      <p:sp>
        <p:nvSpPr>
          <p:cNvPr id="4" name="TextBox 3">
            <a:extLst>
              <a:ext uri="{FF2B5EF4-FFF2-40B4-BE49-F238E27FC236}">
                <a16:creationId xmlns:a16="http://schemas.microsoft.com/office/drawing/2014/main" id="{663C8C4D-F9AE-451F-92BB-9B8CA6347BAE}"/>
              </a:ext>
            </a:extLst>
          </p:cNvPr>
          <p:cNvSpPr txBox="1"/>
          <p:nvPr/>
        </p:nvSpPr>
        <p:spPr>
          <a:xfrm>
            <a:off x="8009317" y="2555485"/>
            <a:ext cx="1287532" cy="646331"/>
          </a:xfrm>
          <a:prstGeom prst="rect">
            <a:avLst/>
          </a:prstGeom>
          <a:noFill/>
        </p:spPr>
        <p:txBody>
          <a:bodyPr wrap="none" rtlCol="0">
            <a:spAutoFit/>
          </a:bodyPr>
          <a:lstStyle/>
          <a:p>
            <a:r>
              <a:rPr lang="en-US" dirty="0"/>
              <a:t>L (14) = ?</a:t>
            </a:r>
          </a:p>
          <a:p>
            <a:r>
              <a:rPr lang="en-US" dirty="0"/>
              <a:t>L(14) = 0.18</a:t>
            </a:r>
          </a:p>
        </p:txBody>
      </p:sp>
      <p:sp>
        <p:nvSpPr>
          <p:cNvPr id="11" name="Oval 10">
            <a:extLst>
              <a:ext uri="{FF2B5EF4-FFF2-40B4-BE49-F238E27FC236}">
                <a16:creationId xmlns:a16="http://schemas.microsoft.com/office/drawing/2014/main" id="{63FE795A-9FE4-4F83-B74F-80AB3A5B1C57}"/>
              </a:ext>
            </a:extLst>
          </p:cNvPr>
          <p:cNvSpPr/>
          <p:nvPr/>
        </p:nvSpPr>
        <p:spPr>
          <a:xfrm>
            <a:off x="6923313" y="4146941"/>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AB834A8-5F10-48C1-B99B-239DF4792142}"/>
              </a:ext>
            </a:extLst>
          </p:cNvPr>
          <p:cNvCxnSpPr/>
          <p:nvPr/>
        </p:nvCxnSpPr>
        <p:spPr>
          <a:xfrm flipV="1">
            <a:off x="858297" y="3181606"/>
            <a:ext cx="0" cy="2372795"/>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106D3F7B-14E1-438D-B3D2-FF4ACD2EFFFE}"/>
              </a:ext>
            </a:extLst>
          </p:cNvPr>
          <p:cNvSpPr txBox="1"/>
          <p:nvPr/>
        </p:nvSpPr>
        <p:spPr>
          <a:xfrm>
            <a:off x="556611" y="5417642"/>
            <a:ext cx="301686" cy="369332"/>
          </a:xfrm>
          <a:prstGeom prst="rect">
            <a:avLst/>
          </a:prstGeom>
          <a:noFill/>
        </p:spPr>
        <p:txBody>
          <a:bodyPr wrap="none" rtlCol="0">
            <a:spAutoFit/>
          </a:bodyPr>
          <a:lstStyle/>
          <a:p>
            <a:r>
              <a:rPr lang="en-US" dirty="0"/>
              <a:t>0</a:t>
            </a:r>
          </a:p>
        </p:txBody>
      </p:sp>
      <p:sp>
        <p:nvSpPr>
          <p:cNvPr id="18" name="TextBox 17">
            <a:extLst>
              <a:ext uri="{FF2B5EF4-FFF2-40B4-BE49-F238E27FC236}">
                <a16:creationId xmlns:a16="http://schemas.microsoft.com/office/drawing/2014/main" id="{D55A363E-7BA3-47C8-A4FD-59627EDC461D}"/>
              </a:ext>
            </a:extLst>
          </p:cNvPr>
          <p:cNvSpPr txBox="1"/>
          <p:nvPr/>
        </p:nvSpPr>
        <p:spPr>
          <a:xfrm>
            <a:off x="395838" y="4528278"/>
            <a:ext cx="476412" cy="369332"/>
          </a:xfrm>
          <a:prstGeom prst="rect">
            <a:avLst/>
          </a:prstGeom>
          <a:noFill/>
        </p:spPr>
        <p:txBody>
          <a:bodyPr wrap="none" rtlCol="0">
            <a:spAutoFit/>
          </a:bodyPr>
          <a:lstStyle/>
          <a:p>
            <a:r>
              <a:rPr lang="en-US" dirty="0"/>
              <a:t>0.1</a:t>
            </a:r>
          </a:p>
        </p:txBody>
      </p:sp>
      <p:sp>
        <p:nvSpPr>
          <p:cNvPr id="19" name="TextBox 18">
            <a:extLst>
              <a:ext uri="{FF2B5EF4-FFF2-40B4-BE49-F238E27FC236}">
                <a16:creationId xmlns:a16="http://schemas.microsoft.com/office/drawing/2014/main" id="{3E3D7FBB-3BC4-43E8-9567-B92D5481F1F6}"/>
              </a:ext>
            </a:extLst>
          </p:cNvPr>
          <p:cNvSpPr txBox="1"/>
          <p:nvPr/>
        </p:nvSpPr>
        <p:spPr>
          <a:xfrm>
            <a:off x="395838" y="3841298"/>
            <a:ext cx="476412" cy="369332"/>
          </a:xfrm>
          <a:prstGeom prst="rect">
            <a:avLst/>
          </a:prstGeom>
          <a:noFill/>
        </p:spPr>
        <p:txBody>
          <a:bodyPr wrap="none" rtlCol="0">
            <a:spAutoFit/>
          </a:bodyPr>
          <a:lstStyle/>
          <a:p>
            <a:r>
              <a:rPr lang="en-US" dirty="0"/>
              <a:t>0.2</a:t>
            </a:r>
          </a:p>
        </p:txBody>
      </p:sp>
      <p:sp>
        <p:nvSpPr>
          <p:cNvPr id="20" name="TextBox 19">
            <a:extLst>
              <a:ext uri="{FF2B5EF4-FFF2-40B4-BE49-F238E27FC236}">
                <a16:creationId xmlns:a16="http://schemas.microsoft.com/office/drawing/2014/main" id="{339F7B64-E690-4910-B5AE-FB5D87D9412C}"/>
              </a:ext>
            </a:extLst>
          </p:cNvPr>
          <p:cNvSpPr txBox="1"/>
          <p:nvPr/>
        </p:nvSpPr>
        <p:spPr>
          <a:xfrm>
            <a:off x="395838" y="3109483"/>
            <a:ext cx="476412" cy="369332"/>
          </a:xfrm>
          <a:prstGeom prst="rect">
            <a:avLst/>
          </a:prstGeom>
          <a:noFill/>
        </p:spPr>
        <p:txBody>
          <a:bodyPr wrap="none" rtlCol="0">
            <a:spAutoFit/>
          </a:bodyPr>
          <a:lstStyle/>
          <a:p>
            <a:r>
              <a:rPr lang="en-US" dirty="0"/>
              <a:t>0.3</a:t>
            </a:r>
          </a:p>
        </p:txBody>
      </p:sp>
    </p:spTree>
    <p:extLst>
      <p:ext uri="{BB962C8B-B14F-4D97-AF65-F5344CB8AC3E}">
        <p14:creationId xmlns:p14="http://schemas.microsoft.com/office/powerpoint/2010/main" val="379181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7" grpId="0"/>
      <p:bldP spid="18" grpId="0"/>
      <p:bldP spid="19" grpId="0"/>
      <p:bldP spid="2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13959-7FB8-42E2-9287-8CA7BA09BD79}"/>
              </a:ext>
            </a:extLst>
          </p:cNvPr>
          <p:cNvSpPr>
            <a:spLocks noGrp="1"/>
          </p:cNvSpPr>
          <p:nvPr>
            <p:ph type="title"/>
          </p:nvPr>
        </p:nvSpPr>
        <p:spPr/>
        <p:txBody>
          <a:bodyPr/>
          <a:lstStyle/>
          <a:p>
            <a:r>
              <a:rPr lang="en-US" dirty="0"/>
              <a:t>Maximum likelihood for normal distribution</a:t>
            </a:r>
          </a:p>
        </p:txBody>
      </p:sp>
      <p:sp>
        <p:nvSpPr>
          <p:cNvPr id="5" name="Freeform: Shape 4">
            <a:extLst>
              <a:ext uri="{FF2B5EF4-FFF2-40B4-BE49-F238E27FC236}">
                <a16:creationId xmlns:a16="http://schemas.microsoft.com/office/drawing/2014/main" id="{AEF66610-451E-4E49-872B-72EB1E136AA1}"/>
              </a:ext>
            </a:extLst>
          </p:cNvPr>
          <p:cNvSpPr/>
          <p:nvPr/>
        </p:nvSpPr>
        <p:spPr>
          <a:xfrm>
            <a:off x="221062" y="3170774"/>
            <a:ext cx="8400422" cy="2442010"/>
          </a:xfrm>
          <a:custGeom>
            <a:avLst/>
            <a:gdLst>
              <a:gd name="connsiteX0" fmla="*/ 0 w 6149591"/>
              <a:gd name="connsiteY0" fmla="*/ 2482167 h 2483552"/>
              <a:gd name="connsiteX1" fmla="*/ 1557494 w 6149591"/>
              <a:gd name="connsiteY1" fmla="*/ 2080232 h 2483552"/>
              <a:gd name="connsiteX2" fmla="*/ 3225520 w 6149591"/>
              <a:gd name="connsiteY2" fmla="*/ 224 h 2483552"/>
              <a:gd name="connsiteX3" fmla="*/ 4702628 w 6149591"/>
              <a:gd name="connsiteY3" fmla="*/ 1949604 h 2483552"/>
              <a:gd name="connsiteX4" fmla="*/ 6149591 w 6149591"/>
              <a:gd name="connsiteY4" fmla="*/ 2411828 h 2483552"/>
              <a:gd name="connsiteX0" fmla="*/ 0 w 6157588"/>
              <a:gd name="connsiteY0" fmla="*/ 2482168 h 2483553"/>
              <a:gd name="connsiteX1" fmla="*/ 1557494 w 6157588"/>
              <a:gd name="connsiteY1" fmla="*/ 2080233 h 2483553"/>
              <a:gd name="connsiteX2" fmla="*/ 3225520 w 6157588"/>
              <a:gd name="connsiteY2" fmla="*/ 225 h 2483553"/>
              <a:gd name="connsiteX3" fmla="*/ 4702628 w 6157588"/>
              <a:gd name="connsiteY3" fmla="*/ 1949605 h 2483553"/>
              <a:gd name="connsiteX4" fmla="*/ 6157588 w 6157588"/>
              <a:gd name="connsiteY4" fmla="*/ 2462070 h 2483553"/>
              <a:gd name="connsiteX0" fmla="*/ 0 w 6157588"/>
              <a:gd name="connsiteY0" fmla="*/ 2441981 h 2443143"/>
              <a:gd name="connsiteX1" fmla="*/ 1557494 w 6157588"/>
              <a:gd name="connsiteY1" fmla="*/ 2040046 h 2443143"/>
              <a:gd name="connsiteX2" fmla="*/ 2153940 w 6157588"/>
              <a:gd name="connsiteY2" fmla="*/ 231 h 2443143"/>
              <a:gd name="connsiteX3" fmla="*/ 4702628 w 6157588"/>
              <a:gd name="connsiteY3" fmla="*/ 1909418 h 2443143"/>
              <a:gd name="connsiteX4" fmla="*/ 6157588 w 6157588"/>
              <a:gd name="connsiteY4" fmla="*/ 2421883 h 2443143"/>
              <a:gd name="connsiteX0" fmla="*/ 0 w 6157588"/>
              <a:gd name="connsiteY0" fmla="*/ 2441888 h 2442472"/>
              <a:gd name="connsiteX1" fmla="*/ 709826 w 6157588"/>
              <a:gd name="connsiteY1" fmla="*/ 2009808 h 2442472"/>
              <a:gd name="connsiteX2" fmla="*/ 2153940 w 6157588"/>
              <a:gd name="connsiteY2" fmla="*/ 138 h 2442472"/>
              <a:gd name="connsiteX3" fmla="*/ 4702628 w 6157588"/>
              <a:gd name="connsiteY3" fmla="*/ 1909325 h 2442472"/>
              <a:gd name="connsiteX4" fmla="*/ 6157588 w 6157588"/>
              <a:gd name="connsiteY4" fmla="*/ 2421790 h 2442472"/>
              <a:gd name="connsiteX0" fmla="*/ 0 w 6157588"/>
              <a:gd name="connsiteY0" fmla="*/ 2441818 h 2442181"/>
              <a:gd name="connsiteX1" fmla="*/ 629858 w 6157588"/>
              <a:gd name="connsiteY1" fmla="*/ 1979593 h 2442181"/>
              <a:gd name="connsiteX2" fmla="*/ 2153940 w 6157588"/>
              <a:gd name="connsiteY2" fmla="*/ 68 h 2442181"/>
              <a:gd name="connsiteX3" fmla="*/ 4702628 w 6157588"/>
              <a:gd name="connsiteY3" fmla="*/ 1909255 h 2442181"/>
              <a:gd name="connsiteX4" fmla="*/ 6157588 w 6157588"/>
              <a:gd name="connsiteY4" fmla="*/ 2421720 h 2442181"/>
              <a:gd name="connsiteX0" fmla="*/ 0 w 6157588"/>
              <a:gd name="connsiteY0" fmla="*/ 2441762 h 2442125"/>
              <a:gd name="connsiteX1" fmla="*/ 629858 w 6157588"/>
              <a:gd name="connsiteY1" fmla="*/ 1979537 h 2442125"/>
              <a:gd name="connsiteX2" fmla="*/ 2153940 w 6157588"/>
              <a:gd name="connsiteY2" fmla="*/ 12 h 2442125"/>
              <a:gd name="connsiteX3" fmla="*/ 4638653 w 6157588"/>
              <a:gd name="connsiteY3" fmla="*/ 2009683 h 2442125"/>
              <a:gd name="connsiteX4" fmla="*/ 6157588 w 6157588"/>
              <a:gd name="connsiteY4" fmla="*/ 2421664 h 2442125"/>
              <a:gd name="connsiteX0" fmla="*/ 0 w 6157588"/>
              <a:gd name="connsiteY0" fmla="*/ 2441771 h 2442134"/>
              <a:gd name="connsiteX1" fmla="*/ 629858 w 6157588"/>
              <a:gd name="connsiteY1" fmla="*/ 1979546 h 2442134"/>
              <a:gd name="connsiteX2" fmla="*/ 2153940 w 6157588"/>
              <a:gd name="connsiteY2" fmla="*/ 21 h 2442134"/>
              <a:gd name="connsiteX3" fmla="*/ 3766995 w 6157588"/>
              <a:gd name="connsiteY3" fmla="*/ 1939354 h 2442134"/>
              <a:gd name="connsiteX4" fmla="*/ 6157588 w 6157588"/>
              <a:gd name="connsiteY4" fmla="*/ 2421673 h 2442134"/>
              <a:gd name="connsiteX0" fmla="*/ 0 w 6157588"/>
              <a:gd name="connsiteY0" fmla="*/ 2441836 h 2442551"/>
              <a:gd name="connsiteX1" fmla="*/ 917745 w 6157588"/>
              <a:gd name="connsiteY1" fmla="*/ 2019804 h 2442551"/>
              <a:gd name="connsiteX2" fmla="*/ 2153940 w 6157588"/>
              <a:gd name="connsiteY2" fmla="*/ 86 h 2442551"/>
              <a:gd name="connsiteX3" fmla="*/ 3766995 w 6157588"/>
              <a:gd name="connsiteY3" fmla="*/ 1939419 h 2442551"/>
              <a:gd name="connsiteX4" fmla="*/ 6157588 w 6157588"/>
              <a:gd name="connsiteY4" fmla="*/ 2421738 h 2442551"/>
              <a:gd name="connsiteX0" fmla="*/ 0 w 6157588"/>
              <a:gd name="connsiteY0" fmla="*/ 2441836 h 2442010"/>
              <a:gd name="connsiteX1" fmla="*/ 917745 w 6157588"/>
              <a:gd name="connsiteY1" fmla="*/ 2019804 h 2442010"/>
              <a:gd name="connsiteX2" fmla="*/ 2153940 w 6157588"/>
              <a:gd name="connsiteY2" fmla="*/ 86 h 2442010"/>
              <a:gd name="connsiteX3" fmla="*/ 3766995 w 6157588"/>
              <a:gd name="connsiteY3" fmla="*/ 1939419 h 2442010"/>
              <a:gd name="connsiteX4" fmla="*/ 6157588 w 6157588"/>
              <a:gd name="connsiteY4" fmla="*/ 2421738 h 2442010"/>
              <a:gd name="connsiteX0" fmla="*/ 0 w 6685381"/>
              <a:gd name="connsiteY0" fmla="*/ 2441836 h 2442010"/>
              <a:gd name="connsiteX1" fmla="*/ 917745 w 6685381"/>
              <a:gd name="connsiteY1" fmla="*/ 2019804 h 2442010"/>
              <a:gd name="connsiteX2" fmla="*/ 2153940 w 6685381"/>
              <a:gd name="connsiteY2" fmla="*/ 86 h 2442010"/>
              <a:gd name="connsiteX3" fmla="*/ 3766995 w 6685381"/>
              <a:gd name="connsiteY3" fmla="*/ 1939419 h 2442010"/>
              <a:gd name="connsiteX4" fmla="*/ 6685381 w 6685381"/>
              <a:gd name="connsiteY4" fmla="*/ 2411690 h 2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5381" h="2442010">
                <a:moveTo>
                  <a:pt x="0" y="2441836"/>
                </a:moveTo>
                <a:cubicBezTo>
                  <a:pt x="509953" y="2447697"/>
                  <a:pt x="526767" y="2306182"/>
                  <a:pt x="917745" y="2019804"/>
                </a:cubicBezTo>
                <a:cubicBezTo>
                  <a:pt x="1308723" y="1733426"/>
                  <a:pt x="1679065" y="13483"/>
                  <a:pt x="2153940" y="86"/>
                </a:cubicBezTo>
                <a:cubicBezTo>
                  <a:pt x="2628815" y="-13311"/>
                  <a:pt x="3011755" y="1537485"/>
                  <a:pt x="3766995" y="1939419"/>
                </a:cubicBezTo>
                <a:cubicBezTo>
                  <a:pt x="4522235" y="2341353"/>
                  <a:pt x="6205572" y="2381545"/>
                  <a:pt x="6685381" y="2411690"/>
                </a:cubicBezTo>
              </a:path>
            </a:pathLst>
          </a:custGeom>
          <a:solidFill>
            <a:schemeClr val="accent1">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Oval 10">
            <a:extLst>
              <a:ext uri="{FF2B5EF4-FFF2-40B4-BE49-F238E27FC236}">
                <a16:creationId xmlns:a16="http://schemas.microsoft.com/office/drawing/2014/main" id="{63FE795A-9FE4-4F83-B74F-80AB3A5B1C57}"/>
              </a:ext>
            </a:extLst>
          </p:cNvPr>
          <p:cNvSpPr/>
          <p:nvPr/>
        </p:nvSpPr>
        <p:spPr>
          <a:xfrm>
            <a:off x="3868614" y="5392936"/>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A1963B-2269-4806-AE2D-4ABE87531716}"/>
              </a:ext>
            </a:extLst>
          </p:cNvPr>
          <p:cNvSpPr/>
          <p:nvPr/>
        </p:nvSpPr>
        <p:spPr>
          <a:xfrm>
            <a:off x="4531803" y="539293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F348F9F-EF59-4D6D-A8FD-981476178983}"/>
              </a:ext>
            </a:extLst>
          </p:cNvPr>
          <p:cNvSpPr/>
          <p:nvPr/>
        </p:nvSpPr>
        <p:spPr>
          <a:xfrm>
            <a:off x="4973929" y="539293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E8858CB-98D3-4D59-8894-21C8E80D0E00}"/>
              </a:ext>
            </a:extLst>
          </p:cNvPr>
          <p:cNvSpPr/>
          <p:nvPr/>
        </p:nvSpPr>
        <p:spPr>
          <a:xfrm>
            <a:off x="5416055" y="539293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7B2D334-1451-4CB6-B8BA-18851EB12F4C}"/>
              </a:ext>
            </a:extLst>
          </p:cNvPr>
          <p:cNvSpPr/>
          <p:nvPr/>
        </p:nvSpPr>
        <p:spPr>
          <a:xfrm>
            <a:off x="5834736" y="539293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605E593-1566-43E9-A3CB-2CEFD33F286F}"/>
              </a:ext>
            </a:extLst>
          </p:cNvPr>
          <p:cNvSpPr/>
          <p:nvPr/>
        </p:nvSpPr>
        <p:spPr>
          <a:xfrm>
            <a:off x="6320423" y="5392934"/>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E45A0EC-0D3D-4635-BDB1-8D45896AD505}"/>
              </a:ext>
            </a:extLst>
          </p:cNvPr>
          <p:cNvSpPr/>
          <p:nvPr/>
        </p:nvSpPr>
        <p:spPr>
          <a:xfrm>
            <a:off x="6695578" y="5392933"/>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B520246-AEDB-468B-937D-4929891422FE}"/>
              </a:ext>
            </a:extLst>
          </p:cNvPr>
          <p:cNvSpPr/>
          <p:nvPr/>
        </p:nvSpPr>
        <p:spPr>
          <a:xfrm>
            <a:off x="6474515" y="5392933"/>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023955-A7F2-445B-BD39-FA408D726462}"/>
              </a:ext>
            </a:extLst>
          </p:cNvPr>
          <p:cNvSpPr/>
          <p:nvPr/>
        </p:nvSpPr>
        <p:spPr>
          <a:xfrm>
            <a:off x="6154625" y="5392932"/>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8E9AB76-7F55-4E68-8922-53697DC6E0D5}"/>
              </a:ext>
            </a:extLst>
          </p:cNvPr>
          <p:cNvSpPr/>
          <p:nvPr/>
        </p:nvSpPr>
        <p:spPr>
          <a:xfrm>
            <a:off x="7328604" y="5392932"/>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803B58B-257D-4BE8-9C24-11C3C271E7DD}"/>
              </a:ext>
            </a:extLst>
          </p:cNvPr>
          <p:cNvSpPr/>
          <p:nvPr/>
        </p:nvSpPr>
        <p:spPr>
          <a:xfrm>
            <a:off x="8505938" y="5392931"/>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03EF914-2841-4D1A-BA82-B854CA9E645B}"/>
              </a:ext>
            </a:extLst>
          </p:cNvPr>
          <p:cNvSpPr/>
          <p:nvPr/>
        </p:nvSpPr>
        <p:spPr>
          <a:xfrm>
            <a:off x="5542523" y="5392931"/>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169DE1B-199F-402D-AF0D-7905E7373B36}"/>
              </a:ext>
            </a:extLst>
          </p:cNvPr>
          <p:cNvSpPr/>
          <p:nvPr/>
        </p:nvSpPr>
        <p:spPr>
          <a:xfrm>
            <a:off x="5222633" y="5392930"/>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8971D76-22B4-4F54-93B1-13861BAD07ED}"/>
              </a:ext>
            </a:extLst>
          </p:cNvPr>
          <p:cNvSpPr txBox="1"/>
          <p:nvPr/>
        </p:nvSpPr>
        <p:spPr>
          <a:xfrm>
            <a:off x="5340688" y="2616774"/>
            <a:ext cx="3975832" cy="369332"/>
          </a:xfrm>
          <a:prstGeom prst="rect">
            <a:avLst/>
          </a:prstGeom>
          <a:noFill/>
        </p:spPr>
        <p:txBody>
          <a:bodyPr wrap="none" rtlCol="0">
            <a:spAutoFit/>
          </a:bodyPr>
          <a:lstStyle/>
          <a:p>
            <a:r>
              <a:rPr lang="en-US" dirty="0"/>
              <a:t>Maximum likelihood = L(1) * L(2) * … L(</a:t>
            </a:r>
            <a:r>
              <a:rPr lang="en-US" dirty="0" err="1"/>
              <a:t>i</a:t>
            </a:r>
            <a:r>
              <a:rPr lang="en-US" dirty="0"/>
              <a:t>)</a:t>
            </a:r>
          </a:p>
        </p:txBody>
      </p:sp>
    </p:spTree>
    <p:extLst>
      <p:ext uri="{BB962C8B-B14F-4D97-AF65-F5344CB8AC3E}">
        <p14:creationId xmlns:p14="http://schemas.microsoft.com/office/powerpoint/2010/main" val="394828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F1949045-EE21-4E5A-9203-152F4AB7C6FB}"/>
              </a:ext>
            </a:extLst>
          </p:cNvPr>
          <p:cNvSpPr/>
          <p:nvPr/>
        </p:nvSpPr>
        <p:spPr>
          <a:xfrm>
            <a:off x="1765160" y="3084618"/>
            <a:ext cx="7737231" cy="2483553"/>
          </a:xfrm>
          <a:custGeom>
            <a:avLst/>
            <a:gdLst>
              <a:gd name="connsiteX0" fmla="*/ 0 w 6149591"/>
              <a:gd name="connsiteY0" fmla="*/ 2482167 h 2483552"/>
              <a:gd name="connsiteX1" fmla="*/ 1557494 w 6149591"/>
              <a:gd name="connsiteY1" fmla="*/ 2080232 h 2483552"/>
              <a:gd name="connsiteX2" fmla="*/ 3225520 w 6149591"/>
              <a:gd name="connsiteY2" fmla="*/ 224 h 2483552"/>
              <a:gd name="connsiteX3" fmla="*/ 4702628 w 6149591"/>
              <a:gd name="connsiteY3" fmla="*/ 1949604 h 2483552"/>
              <a:gd name="connsiteX4" fmla="*/ 6149591 w 6149591"/>
              <a:gd name="connsiteY4" fmla="*/ 2411828 h 2483552"/>
              <a:gd name="connsiteX0" fmla="*/ 0 w 6157588"/>
              <a:gd name="connsiteY0" fmla="*/ 2482168 h 2483553"/>
              <a:gd name="connsiteX1" fmla="*/ 1557494 w 6157588"/>
              <a:gd name="connsiteY1" fmla="*/ 2080233 h 2483553"/>
              <a:gd name="connsiteX2" fmla="*/ 3225520 w 6157588"/>
              <a:gd name="connsiteY2" fmla="*/ 225 h 2483553"/>
              <a:gd name="connsiteX3" fmla="*/ 4702628 w 6157588"/>
              <a:gd name="connsiteY3" fmla="*/ 1949605 h 2483553"/>
              <a:gd name="connsiteX4" fmla="*/ 6157588 w 6157588"/>
              <a:gd name="connsiteY4" fmla="*/ 2462070 h 248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7588" h="2483553">
                <a:moveTo>
                  <a:pt x="0" y="2482168"/>
                </a:moveTo>
                <a:cubicBezTo>
                  <a:pt x="509953" y="2488029"/>
                  <a:pt x="1019907" y="2493890"/>
                  <a:pt x="1557494" y="2080233"/>
                </a:cubicBezTo>
                <a:cubicBezTo>
                  <a:pt x="2095081" y="1666576"/>
                  <a:pt x="2701331" y="21996"/>
                  <a:pt x="3225520" y="225"/>
                </a:cubicBezTo>
                <a:cubicBezTo>
                  <a:pt x="3749709" y="-21546"/>
                  <a:pt x="4213950" y="1539297"/>
                  <a:pt x="4702628" y="1949605"/>
                </a:cubicBezTo>
                <a:cubicBezTo>
                  <a:pt x="5191306" y="2359913"/>
                  <a:pt x="5677779" y="2431925"/>
                  <a:pt x="6157588" y="2462070"/>
                </a:cubicBezTo>
              </a:path>
            </a:pathLst>
          </a:custGeom>
          <a:solidFill>
            <a:schemeClr val="accent1">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74913959-7FB8-42E2-9287-8CA7BA09BD79}"/>
              </a:ext>
            </a:extLst>
          </p:cNvPr>
          <p:cNvSpPr>
            <a:spLocks noGrp="1"/>
          </p:cNvSpPr>
          <p:nvPr>
            <p:ph type="title"/>
          </p:nvPr>
        </p:nvSpPr>
        <p:spPr/>
        <p:txBody>
          <a:bodyPr/>
          <a:lstStyle/>
          <a:p>
            <a:r>
              <a:rPr lang="en-US" dirty="0"/>
              <a:t>Maximum likelihood for normal distribution</a:t>
            </a:r>
          </a:p>
        </p:txBody>
      </p:sp>
      <p:sp>
        <p:nvSpPr>
          <p:cNvPr id="11" name="Oval 10">
            <a:extLst>
              <a:ext uri="{FF2B5EF4-FFF2-40B4-BE49-F238E27FC236}">
                <a16:creationId xmlns:a16="http://schemas.microsoft.com/office/drawing/2014/main" id="{63FE795A-9FE4-4F83-B74F-80AB3A5B1C57}"/>
              </a:ext>
            </a:extLst>
          </p:cNvPr>
          <p:cNvSpPr/>
          <p:nvPr/>
        </p:nvSpPr>
        <p:spPr>
          <a:xfrm>
            <a:off x="3868614" y="5392936"/>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A1963B-2269-4806-AE2D-4ABE87531716}"/>
              </a:ext>
            </a:extLst>
          </p:cNvPr>
          <p:cNvSpPr/>
          <p:nvPr/>
        </p:nvSpPr>
        <p:spPr>
          <a:xfrm>
            <a:off x="4531803" y="539293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F348F9F-EF59-4D6D-A8FD-981476178983}"/>
              </a:ext>
            </a:extLst>
          </p:cNvPr>
          <p:cNvSpPr/>
          <p:nvPr/>
        </p:nvSpPr>
        <p:spPr>
          <a:xfrm>
            <a:off x="4973929" y="539293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E8858CB-98D3-4D59-8894-21C8E80D0E00}"/>
              </a:ext>
            </a:extLst>
          </p:cNvPr>
          <p:cNvSpPr/>
          <p:nvPr/>
        </p:nvSpPr>
        <p:spPr>
          <a:xfrm>
            <a:off x="5416055" y="539293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7B2D334-1451-4CB6-B8BA-18851EB12F4C}"/>
              </a:ext>
            </a:extLst>
          </p:cNvPr>
          <p:cNvSpPr/>
          <p:nvPr/>
        </p:nvSpPr>
        <p:spPr>
          <a:xfrm>
            <a:off x="5834736" y="539293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605E593-1566-43E9-A3CB-2CEFD33F286F}"/>
              </a:ext>
            </a:extLst>
          </p:cNvPr>
          <p:cNvSpPr/>
          <p:nvPr/>
        </p:nvSpPr>
        <p:spPr>
          <a:xfrm>
            <a:off x="6320423" y="5392934"/>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E45A0EC-0D3D-4635-BDB1-8D45896AD505}"/>
              </a:ext>
            </a:extLst>
          </p:cNvPr>
          <p:cNvSpPr/>
          <p:nvPr/>
        </p:nvSpPr>
        <p:spPr>
          <a:xfrm>
            <a:off x="6695578" y="5392933"/>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B520246-AEDB-468B-937D-4929891422FE}"/>
              </a:ext>
            </a:extLst>
          </p:cNvPr>
          <p:cNvSpPr/>
          <p:nvPr/>
        </p:nvSpPr>
        <p:spPr>
          <a:xfrm>
            <a:off x="6474515" y="5392933"/>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023955-A7F2-445B-BD39-FA408D726462}"/>
              </a:ext>
            </a:extLst>
          </p:cNvPr>
          <p:cNvSpPr/>
          <p:nvPr/>
        </p:nvSpPr>
        <p:spPr>
          <a:xfrm>
            <a:off x="6154625" y="5392932"/>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8E9AB76-7F55-4E68-8922-53697DC6E0D5}"/>
              </a:ext>
            </a:extLst>
          </p:cNvPr>
          <p:cNvSpPr/>
          <p:nvPr/>
        </p:nvSpPr>
        <p:spPr>
          <a:xfrm>
            <a:off x="7328604" y="5392932"/>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803B58B-257D-4BE8-9C24-11C3C271E7DD}"/>
              </a:ext>
            </a:extLst>
          </p:cNvPr>
          <p:cNvSpPr/>
          <p:nvPr/>
        </p:nvSpPr>
        <p:spPr>
          <a:xfrm>
            <a:off x="8505938" y="5392931"/>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03EF914-2841-4D1A-BA82-B854CA9E645B}"/>
              </a:ext>
            </a:extLst>
          </p:cNvPr>
          <p:cNvSpPr/>
          <p:nvPr/>
        </p:nvSpPr>
        <p:spPr>
          <a:xfrm>
            <a:off x="5542523" y="5392931"/>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169DE1B-199F-402D-AF0D-7905E7373B36}"/>
              </a:ext>
            </a:extLst>
          </p:cNvPr>
          <p:cNvSpPr/>
          <p:nvPr/>
        </p:nvSpPr>
        <p:spPr>
          <a:xfrm>
            <a:off x="5222633" y="5392930"/>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8971D76-22B4-4F54-93B1-13861BAD07ED}"/>
              </a:ext>
            </a:extLst>
          </p:cNvPr>
          <p:cNvSpPr txBox="1"/>
          <p:nvPr/>
        </p:nvSpPr>
        <p:spPr>
          <a:xfrm>
            <a:off x="5340688" y="2616774"/>
            <a:ext cx="3975832" cy="369332"/>
          </a:xfrm>
          <a:prstGeom prst="rect">
            <a:avLst/>
          </a:prstGeom>
          <a:noFill/>
        </p:spPr>
        <p:txBody>
          <a:bodyPr wrap="none" rtlCol="0">
            <a:spAutoFit/>
          </a:bodyPr>
          <a:lstStyle/>
          <a:p>
            <a:r>
              <a:rPr lang="en-US" dirty="0"/>
              <a:t>Maximum likelihood = L(1) * L(2) * … L(</a:t>
            </a:r>
            <a:r>
              <a:rPr lang="en-US" dirty="0" err="1"/>
              <a:t>i</a:t>
            </a:r>
            <a:r>
              <a:rPr lang="en-US" dirty="0"/>
              <a:t>)</a:t>
            </a:r>
          </a:p>
        </p:txBody>
      </p:sp>
    </p:spTree>
    <p:extLst>
      <p:ext uri="{BB962C8B-B14F-4D97-AF65-F5344CB8AC3E}">
        <p14:creationId xmlns:p14="http://schemas.microsoft.com/office/powerpoint/2010/main" val="39546085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D964C624-2973-4597-B837-EC671523F88D}"/>
              </a:ext>
            </a:extLst>
          </p:cNvPr>
          <p:cNvSpPr/>
          <p:nvPr/>
        </p:nvSpPr>
        <p:spPr>
          <a:xfrm flipH="1">
            <a:off x="1452843" y="3171983"/>
            <a:ext cx="8400422" cy="2442010"/>
          </a:xfrm>
          <a:custGeom>
            <a:avLst/>
            <a:gdLst>
              <a:gd name="connsiteX0" fmla="*/ 0 w 6149591"/>
              <a:gd name="connsiteY0" fmla="*/ 2482167 h 2483552"/>
              <a:gd name="connsiteX1" fmla="*/ 1557494 w 6149591"/>
              <a:gd name="connsiteY1" fmla="*/ 2080232 h 2483552"/>
              <a:gd name="connsiteX2" fmla="*/ 3225520 w 6149591"/>
              <a:gd name="connsiteY2" fmla="*/ 224 h 2483552"/>
              <a:gd name="connsiteX3" fmla="*/ 4702628 w 6149591"/>
              <a:gd name="connsiteY3" fmla="*/ 1949604 h 2483552"/>
              <a:gd name="connsiteX4" fmla="*/ 6149591 w 6149591"/>
              <a:gd name="connsiteY4" fmla="*/ 2411828 h 2483552"/>
              <a:gd name="connsiteX0" fmla="*/ 0 w 6157588"/>
              <a:gd name="connsiteY0" fmla="*/ 2482168 h 2483553"/>
              <a:gd name="connsiteX1" fmla="*/ 1557494 w 6157588"/>
              <a:gd name="connsiteY1" fmla="*/ 2080233 h 2483553"/>
              <a:gd name="connsiteX2" fmla="*/ 3225520 w 6157588"/>
              <a:gd name="connsiteY2" fmla="*/ 225 h 2483553"/>
              <a:gd name="connsiteX3" fmla="*/ 4702628 w 6157588"/>
              <a:gd name="connsiteY3" fmla="*/ 1949605 h 2483553"/>
              <a:gd name="connsiteX4" fmla="*/ 6157588 w 6157588"/>
              <a:gd name="connsiteY4" fmla="*/ 2462070 h 2483553"/>
              <a:gd name="connsiteX0" fmla="*/ 0 w 6157588"/>
              <a:gd name="connsiteY0" fmla="*/ 2441981 h 2443143"/>
              <a:gd name="connsiteX1" fmla="*/ 1557494 w 6157588"/>
              <a:gd name="connsiteY1" fmla="*/ 2040046 h 2443143"/>
              <a:gd name="connsiteX2" fmla="*/ 2153940 w 6157588"/>
              <a:gd name="connsiteY2" fmla="*/ 231 h 2443143"/>
              <a:gd name="connsiteX3" fmla="*/ 4702628 w 6157588"/>
              <a:gd name="connsiteY3" fmla="*/ 1909418 h 2443143"/>
              <a:gd name="connsiteX4" fmla="*/ 6157588 w 6157588"/>
              <a:gd name="connsiteY4" fmla="*/ 2421883 h 2443143"/>
              <a:gd name="connsiteX0" fmla="*/ 0 w 6157588"/>
              <a:gd name="connsiteY0" fmla="*/ 2441888 h 2442472"/>
              <a:gd name="connsiteX1" fmla="*/ 709826 w 6157588"/>
              <a:gd name="connsiteY1" fmla="*/ 2009808 h 2442472"/>
              <a:gd name="connsiteX2" fmla="*/ 2153940 w 6157588"/>
              <a:gd name="connsiteY2" fmla="*/ 138 h 2442472"/>
              <a:gd name="connsiteX3" fmla="*/ 4702628 w 6157588"/>
              <a:gd name="connsiteY3" fmla="*/ 1909325 h 2442472"/>
              <a:gd name="connsiteX4" fmla="*/ 6157588 w 6157588"/>
              <a:gd name="connsiteY4" fmla="*/ 2421790 h 2442472"/>
              <a:gd name="connsiteX0" fmla="*/ 0 w 6157588"/>
              <a:gd name="connsiteY0" fmla="*/ 2441818 h 2442181"/>
              <a:gd name="connsiteX1" fmla="*/ 629858 w 6157588"/>
              <a:gd name="connsiteY1" fmla="*/ 1979593 h 2442181"/>
              <a:gd name="connsiteX2" fmla="*/ 2153940 w 6157588"/>
              <a:gd name="connsiteY2" fmla="*/ 68 h 2442181"/>
              <a:gd name="connsiteX3" fmla="*/ 4702628 w 6157588"/>
              <a:gd name="connsiteY3" fmla="*/ 1909255 h 2442181"/>
              <a:gd name="connsiteX4" fmla="*/ 6157588 w 6157588"/>
              <a:gd name="connsiteY4" fmla="*/ 2421720 h 2442181"/>
              <a:gd name="connsiteX0" fmla="*/ 0 w 6157588"/>
              <a:gd name="connsiteY0" fmla="*/ 2441762 h 2442125"/>
              <a:gd name="connsiteX1" fmla="*/ 629858 w 6157588"/>
              <a:gd name="connsiteY1" fmla="*/ 1979537 h 2442125"/>
              <a:gd name="connsiteX2" fmla="*/ 2153940 w 6157588"/>
              <a:gd name="connsiteY2" fmla="*/ 12 h 2442125"/>
              <a:gd name="connsiteX3" fmla="*/ 4638653 w 6157588"/>
              <a:gd name="connsiteY3" fmla="*/ 2009683 h 2442125"/>
              <a:gd name="connsiteX4" fmla="*/ 6157588 w 6157588"/>
              <a:gd name="connsiteY4" fmla="*/ 2421664 h 2442125"/>
              <a:gd name="connsiteX0" fmla="*/ 0 w 6157588"/>
              <a:gd name="connsiteY0" fmla="*/ 2441771 h 2442134"/>
              <a:gd name="connsiteX1" fmla="*/ 629858 w 6157588"/>
              <a:gd name="connsiteY1" fmla="*/ 1979546 h 2442134"/>
              <a:gd name="connsiteX2" fmla="*/ 2153940 w 6157588"/>
              <a:gd name="connsiteY2" fmla="*/ 21 h 2442134"/>
              <a:gd name="connsiteX3" fmla="*/ 3766995 w 6157588"/>
              <a:gd name="connsiteY3" fmla="*/ 1939354 h 2442134"/>
              <a:gd name="connsiteX4" fmla="*/ 6157588 w 6157588"/>
              <a:gd name="connsiteY4" fmla="*/ 2421673 h 2442134"/>
              <a:gd name="connsiteX0" fmla="*/ 0 w 6157588"/>
              <a:gd name="connsiteY0" fmla="*/ 2441836 h 2442551"/>
              <a:gd name="connsiteX1" fmla="*/ 917745 w 6157588"/>
              <a:gd name="connsiteY1" fmla="*/ 2019804 h 2442551"/>
              <a:gd name="connsiteX2" fmla="*/ 2153940 w 6157588"/>
              <a:gd name="connsiteY2" fmla="*/ 86 h 2442551"/>
              <a:gd name="connsiteX3" fmla="*/ 3766995 w 6157588"/>
              <a:gd name="connsiteY3" fmla="*/ 1939419 h 2442551"/>
              <a:gd name="connsiteX4" fmla="*/ 6157588 w 6157588"/>
              <a:gd name="connsiteY4" fmla="*/ 2421738 h 2442551"/>
              <a:gd name="connsiteX0" fmla="*/ 0 w 6157588"/>
              <a:gd name="connsiteY0" fmla="*/ 2441836 h 2442010"/>
              <a:gd name="connsiteX1" fmla="*/ 917745 w 6157588"/>
              <a:gd name="connsiteY1" fmla="*/ 2019804 h 2442010"/>
              <a:gd name="connsiteX2" fmla="*/ 2153940 w 6157588"/>
              <a:gd name="connsiteY2" fmla="*/ 86 h 2442010"/>
              <a:gd name="connsiteX3" fmla="*/ 3766995 w 6157588"/>
              <a:gd name="connsiteY3" fmla="*/ 1939419 h 2442010"/>
              <a:gd name="connsiteX4" fmla="*/ 6157588 w 6157588"/>
              <a:gd name="connsiteY4" fmla="*/ 2421738 h 2442010"/>
              <a:gd name="connsiteX0" fmla="*/ 0 w 6685381"/>
              <a:gd name="connsiteY0" fmla="*/ 2441836 h 2442010"/>
              <a:gd name="connsiteX1" fmla="*/ 917745 w 6685381"/>
              <a:gd name="connsiteY1" fmla="*/ 2019804 h 2442010"/>
              <a:gd name="connsiteX2" fmla="*/ 2153940 w 6685381"/>
              <a:gd name="connsiteY2" fmla="*/ 86 h 2442010"/>
              <a:gd name="connsiteX3" fmla="*/ 3766995 w 6685381"/>
              <a:gd name="connsiteY3" fmla="*/ 1939419 h 2442010"/>
              <a:gd name="connsiteX4" fmla="*/ 6685381 w 6685381"/>
              <a:gd name="connsiteY4" fmla="*/ 2411690 h 2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5381" h="2442010">
                <a:moveTo>
                  <a:pt x="0" y="2441836"/>
                </a:moveTo>
                <a:cubicBezTo>
                  <a:pt x="509953" y="2447697"/>
                  <a:pt x="526767" y="2306182"/>
                  <a:pt x="917745" y="2019804"/>
                </a:cubicBezTo>
                <a:cubicBezTo>
                  <a:pt x="1308723" y="1733426"/>
                  <a:pt x="1679065" y="13483"/>
                  <a:pt x="2153940" y="86"/>
                </a:cubicBezTo>
                <a:cubicBezTo>
                  <a:pt x="2628815" y="-13311"/>
                  <a:pt x="3011755" y="1537485"/>
                  <a:pt x="3766995" y="1939419"/>
                </a:cubicBezTo>
                <a:cubicBezTo>
                  <a:pt x="4522235" y="2341353"/>
                  <a:pt x="6205572" y="2381545"/>
                  <a:pt x="6685381" y="2411690"/>
                </a:cubicBezTo>
              </a:path>
            </a:pathLst>
          </a:custGeom>
          <a:solidFill>
            <a:schemeClr val="accent1">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74913959-7FB8-42E2-9287-8CA7BA09BD79}"/>
              </a:ext>
            </a:extLst>
          </p:cNvPr>
          <p:cNvSpPr>
            <a:spLocks noGrp="1"/>
          </p:cNvSpPr>
          <p:nvPr>
            <p:ph type="title"/>
          </p:nvPr>
        </p:nvSpPr>
        <p:spPr/>
        <p:txBody>
          <a:bodyPr/>
          <a:lstStyle/>
          <a:p>
            <a:r>
              <a:rPr lang="en-US" dirty="0"/>
              <a:t>Maximum likelihood for normal distribution</a:t>
            </a:r>
          </a:p>
        </p:txBody>
      </p:sp>
      <p:sp>
        <p:nvSpPr>
          <p:cNvPr id="11" name="Oval 10">
            <a:extLst>
              <a:ext uri="{FF2B5EF4-FFF2-40B4-BE49-F238E27FC236}">
                <a16:creationId xmlns:a16="http://schemas.microsoft.com/office/drawing/2014/main" id="{63FE795A-9FE4-4F83-B74F-80AB3A5B1C57}"/>
              </a:ext>
            </a:extLst>
          </p:cNvPr>
          <p:cNvSpPr/>
          <p:nvPr/>
        </p:nvSpPr>
        <p:spPr>
          <a:xfrm>
            <a:off x="3868614" y="5392936"/>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A1963B-2269-4806-AE2D-4ABE87531716}"/>
              </a:ext>
            </a:extLst>
          </p:cNvPr>
          <p:cNvSpPr/>
          <p:nvPr/>
        </p:nvSpPr>
        <p:spPr>
          <a:xfrm>
            <a:off x="4531803" y="539293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F348F9F-EF59-4D6D-A8FD-981476178983}"/>
              </a:ext>
            </a:extLst>
          </p:cNvPr>
          <p:cNvSpPr/>
          <p:nvPr/>
        </p:nvSpPr>
        <p:spPr>
          <a:xfrm>
            <a:off x="4973929" y="539293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E8858CB-98D3-4D59-8894-21C8E80D0E00}"/>
              </a:ext>
            </a:extLst>
          </p:cNvPr>
          <p:cNvSpPr/>
          <p:nvPr/>
        </p:nvSpPr>
        <p:spPr>
          <a:xfrm>
            <a:off x="5416055" y="539293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7B2D334-1451-4CB6-B8BA-18851EB12F4C}"/>
              </a:ext>
            </a:extLst>
          </p:cNvPr>
          <p:cNvSpPr/>
          <p:nvPr/>
        </p:nvSpPr>
        <p:spPr>
          <a:xfrm>
            <a:off x="5834736" y="539293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605E593-1566-43E9-A3CB-2CEFD33F286F}"/>
              </a:ext>
            </a:extLst>
          </p:cNvPr>
          <p:cNvSpPr/>
          <p:nvPr/>
        </p:nvSpPr>
        <p:spPr>
          <a:xfrm>
            <a:off x="6320423" y="5392934"/>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E45A0EC-0D3D-4635-BDB1-8D45896AD505}"/>
              </a:ext>
            </a:extLst>
          </p:cNvPr>
          <p:cNvSpPr/>
          <p:nvPr/>
        </p:nvSpPr>
        <p:spPr>
          <a:xfrm>
            <a:off x="6695578" y="5392933"/>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B520246-AEDB-468B-937D-4929891422FE}"/>
              </a:ext>
            </a:extLst>
          </p:cNvPr>
          <p:cNvSpPr/>
          <p:nvPr/>
        </p:nvSpPr>
        <p:spPr>
          <a:xfrm>
            <a:off x="6474515" y="5392933"/>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023955-A7F2-445B-BD39-FA408D726462}"/>
              </a:ext>
            </a:extLst>
          </p:cNvPr>
          <p:cNvSpPr/>
          <p:nvPr/>
        </p:nvSpPr>
        <p:spPr>
          <a:xfrm>
            <a:off x="6154625" y="5392932"/>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8E9AB76-7F55-4E68-8922-53697DC6E0D5}"/>
              </a:ext>
            </a:extLst>
          </p:cNvPr>
          <p:cNvSpPr/>
          <p:nvPr/>
        </p:nvSpPr>
        <p:spPr>
          <a:xfrm>
            <a:off x="7328604" y="5392932"/>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803B58B-257D-4BE8-9C24-11C3C271E7DD}"/>
              </a:ext>
            </a:extLst>
          </p:cNvPr>
          <p:cNvSpPr/>
          <p:nvPr/>
        </p:nvSpPr>
        <p:spPr>
          <a:xfrm>
            <a:off x="8505938" y="5392931"/>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03EF914-2841-4D1A-BA82-B854CA9E645B}"/>
              </a:ext>
            </a:extLst>
          </p:cNvPr>
          <p:cNvSpPr/>
          <p:nvPr/>
        </p:nvSpPr>
        <p:spPr>
          <a:xfrm>
            <a:off x="5542523" y="5392931"/>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169DE1B-199F-402D-AF0D-7905E7373B36}"/>
              </a:ext>
            </a:extLst>
          </p:cNvPr>
          <p:cNvSpPr/>
          <p:nvPr/>
        </p:nvSpPr>
        <p:spPr>
          <a:xfrm>
            <a:off x="5222633" y="5392930"/>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8971D76-22B4-4F54-93B1-13861BAD07ED}"/>
              </a:ext>
            </a:extLst>
          </p:cNvPr>
          <p:cNvSpPr txBox="1"/>
          <p:nvPr/>
        </p:nvSpPr>
        <p:spPr>
          <a:xfrm>
            <a:off x="5340688" y="2616774"/>
            <a:ext cx="3975832" cy="369332"/>
          </a:xfrm>
          <a:prstGeom prst="rect">
            <a:avLst/>
          </a:prstGeom>
          <a:noFill/>
        </p:spPr>
        <p:txBody>
          <a:bodyPr wrap="none" rtlCol="0">
            <a:spAutoFit/>
          </a:bodyPr>
          <a:lstStyle/>
          <a:p>
            <a:r>
              <a:rPr lang="en-US" dirty="0"/>
              <a:t>Maximum likelihood = L(1) * L(2) * … L(</a:t>
            </a:r>
            <a:r>
              <a:rPr lang="en-US" dirty="0" err="1"/>
              <a:t>i</a:t>
            </a:r>
            <a:r>
              <a:rPr lang="en-US" dirty="0"/>
              <a:t>)</a:t>
            </a:r>
          </a:p>
        </p:txBody>
      </p:sp>
    </p:spTree>
    <p:extLst>
      <p:ext uri="{BB962C8B-B14F-4D97-AF65-F5344CB8AC3E}">
        <p14:creationId xmlns:p14="http://schemas.microsoft.com/office/powerpoint/2010/main" val="240293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05DB-016C-442D-A3EE-20E53C024E19}"/>
              </a:ext>
            </a:extLst>
          </p:cNvPr>
          <p:cNvSpPr>
            <a:spLocks noGrp="1"/>
          </p:cNvSpPr>
          <p:nvPr>
            <p:ph type="title"/>
          </p:nvPr>
        </p:nvSpPr>
        <p:spPr/>
        <p:txBody>
          <a:bodyPr/>
          <a:lstStyle/>
          <a:p>
            <a:r>
              <a:rPr lang="en-US" dirty="0"/>
              <a:t>Parallels with linear regression</a:t>
            </a:r>
          </a:p>
        </p:txBody>
      </p:sp>
      <p:sp>
        <p:nvSpPr>
          <p:cNvPr id="3" name="Content Placeholder 2">
            <a:extLst>
              <a:ext uri="{FF2B5EF4-FFF2-40B4-BE49-F238E27FC236}">
                <a16:creationId xmlns:a16="http://schemas.microsoft.com/office/drawing/2014/main" id="{3A4EEE1F-737E-4238-8801-BBB13613A4A5}"/>
              </a:ext>
            </a:extLst>
          </p:cNvPr>
          <p:cNvSpPr>
            <a:spLocks noGrp="1"/>
          </p:cNvSpPr>
          <p:nvPr>
            <p:ph idx="1"/>
          </p:nvPr>
        </p:nvSpPr>
        <p:spPr/>
        <p:txBody>
          <a:bodyPr/>
          <a:lstStyle/>
          <a:p>
            <a:pPr marL="0" indent="0">
              <a:buNone/>
            </a:pPr>
            <a:r>
              <a:rPr lang="en-US" dirty="0"/>
              <a:t>Both logistic and linear regression can:</a:t>
            </a:r>
          </a:p>
          <a:p>
            <a:endParaRPr lang="en-US" dirty="0"/>
          </a:p>
          <a:p>
            <a:r>
              <a:rPr lang="en-US" dirty="0"/>
              <a:t>Test for significance of a predictor</a:t>
            </a:r>
          </a:p>
          <a:p>
            <a:r>
              <a:rPr lang="en-US" dirty="0"/>
              <a:t>Calculate an effect size</a:t>
            </a:r>
          </a:p>
          <a:p>
            <a:r>
              <a:rPr lang="en-US" dirty="0"/>
              <a:t>Use continuous or categorical predictors</a:t>
            </a:r>
          </a:p>
          <a:p>
            <a:r>
              <a:rPr lang="en-US" dirty="0"/>
              <a:t>Can predict values for new values</a:t>
            </a:r>
          </a:p>
        </p:txBody>
      </p:sp>
      <p:pic>
        <p:nvPicPr>
          <p:cNvPr id="7" name="Picture 6" descr="Icon&#10;&#10;Description automatically generated">
            <a:extLst>
              <a:ext uri="{FF2B5EF4-FFF2-40B4-BE49-F238E27FC236}">
                <a16:creationId xmlns:a16="http://schemas.microsoft.com/office/drawing/2014/main" id="{2B569B39-F554-41D4-910B-7E37C4E4C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2333" y="3135085"/>
            <a:ext cx="3706497" cy="3706497"/>
          </a:xfrm>
          <a:prstGeom prst="rect">
            <a:avLst/>
          </a:prstGeom>
        </p:spPr>
      </p:pic>
    </p:spTree>
    <p:extLst>
      <p:ext uri="{BB962C8B-B14F-4D97-AF65-F5344CB8AC3E}">
        <p14:creationId xmlns:p14="http://schemas.microsoft.com/office/powerpoint/2010/main" val="341096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D964C624-2973-4597-B837-EC671523F88D}"/>
              </a:ext>
            </a:extLst>
          </p:cNvPr>
          <p:cNvSpPr/>
          <p:nvPr/>
        </p:nvSpPr>
        <p:spPr>
          <a:xfrm flipH="1">
            <a:off x="1653810" y="4247157"/>
            <a:ext cx="8400422" cy="2442010"/>
          </a:xfrm>
          <a:custGeom>
            <a:avLst/>
            <a:gdLst>
              <a:gd name="connsiteX0" fmla="*/ 0 w 6149591"/>
              <a:gd name="connsiteY0" fmla="*/ 2482167 h 2483552"/>
              <a:gd name="connsiteX1" fmla="*/ 1557494 w 6149591"/>
              <a:gd name="connsiteY1" fmla="*/ 2080232 h 2483552"/>
              <a:gd name="connsiteX2" fmla="*/ 3225520 w 6149591"/>
              <a:gd name="connsiteY2" fmla="*/ 224 h 2483552"/>
              <a:gd name="connsiteX3" fmla="*/ 4702628 w 6149591"/>
              <a:gd name="connsiteY3" fmla="*/ 1949604 h 2483552"/>
              <a:gd name="connsiteX4" fmla="*/ 6149591 w 6149591"/>
              <a:gd name="connsiteY4" fmla="*/ 2411828 h 2483552"/>
              <a:gd name="connsiteX0" fmla="*/ 0 w 6157588"/>
              <a:gd name="connsiteY0" fmla="*/ 2482168 h 2483553"/>
              <a:gd name="connsiteX1" fmla="*/ 1557494 w 6157588"/>
              <a:gd name="connsiteY1" fmla="*/ 2080233 h 2483553"/>
              <a:gd name="connsiteX2" fmla="*/ 3225520 w 6157588"/>
              <a:gd name="connsiteY2" fmla="*/ 225 h 2483553"/>
              <a:gd name="connsiteX3" fmla="*/ 4702628 w 6157588"/>
              <a:gd name="connsiteY3" fmla="*/ 1949605 h 2483553"/>
              <a:gd name="connsiteX4" fmla="*/ 6157588 w 6157588"/>
              <a:gd name="connsiteY4" fmla="*/ 2462070 h 2483553"/>
              <a:gd name="connsiteX0" fmla="*/ 0 w 6157588"/>
              <a:gd name="connsiteY0" fmla="*/ 2441981 h 2443143"/>
              <a:gd name="connsiteX1" fmla="*/ 1557494 w 6157588"/>
              <a:gd name="connsiteY1" fmla="*/ 2040046 h 2443143"/>
              <a:gd name="connsiteX2" fmla="*/ 2153940 w 6157588"/>
              <a:gd name="connsiteY2" fmla="*/ 231 h 2443143"/>
              <a:gd name="connsiteX3" fmla="*/ 4702628 w 6157588"/>
              <a:gd name="connsiteY3" fmla="*/ 1909418 h 2443143"/>
              <a:gd name="connsiteX4" fmla="*/ 6157588 w 6157588"/>
              <a:gd name="connsiteY4" fmla="*/ 2421883 h 2443143"/>
              <a:gd name="connsiteX0" fmla="*/ 0 w 6157588"/>
              <a:gd name="connsiteY0" fmla="*/ 2441888 h 2442472"/>
              <a:gd name="connsiteX1" fmla="*/ 709826 w 6157588"/>
              <a:gd name="connsiteY1" fmla="*/ 2009808 h 2442472"/>
              <a:gd name="connsiteX2" fmla="*/ 2153940 w 6157588"/>
              <a:gd name="connsiteY2" fmla="*/ 138 h 2442472"/>
              <a:gd name="connsiteX3" fmla="*/ 4702628 w 6157588"/>
              <a:gd name="connsiteY3" fmla="*/ 1909325 h 2442472"/>
              <a:gd name="connsiteX4" fmla="*/ 6157588 w 6157588"/>
              <a:gd name="connsiteY4" fmla="*/ 2421790 h 2442472"/>
              <a:gd name="connsiteX0" fmla="*/ 0 w 6157588"/>
              <a:gd name="connsiteY0" fmla="*/ 2441818 h 2442181"/>
              <a:gd name="connsiteX1" fmla="*/ 629858 w 6157588"/>
              <a:gd name="connsiteY1" fmla="*/ 1979593 h 2442181"/>
              <a:gd name="connsiteX2" fmla="*/ 2153940 w 6157588"/>
              <a:gd name="connsiteY2" fmla="*/ 68 h 2442181"/>
              <a:gd name="connsiteX3" fmla="*/ 4702628 w 6157588"/>
              <a:gd name="connsiteY3" fmla="*/ 1909255 h 2442181"/>
              <a:gd name="connsiteX4" fmla="*/ 6157588 w 6157588"/>
              <a:gd name="connsiteY4" fmla="*/ 2421720 h 2442181"/>
              <a:gd name="connsiteX0" fmla="*/ 0 w 6157588"/>
              <a:gd name="connsiteY0" fmla="*/ 2441762 h 2442125"/>
              <a:gd name="connsiteX1" fmla="*/ 629858 w 6157588"/>
              <a:gd name="connsiteY1" fmla="*/ 1979537 h 2442125"/>
              <a:gd name="connsiteX2" fmla="*/ 2153940 w 6157588"/>
              <a:gd name="connsiteY2" fmla="*/ 12 h 2442125"/>
              <a:gd name="connsiteX3" fmla="*/ 4638653 w 6157588"/>
              <a:gd name="connsiteY3" fmla="*/ 2009683 h 2442125"/>
              <a:gd name="connsiteX4" fmla="*/ 6157588 w 6157588"/>
              <a:gd name="connsiteY4" fmla="*/ 2421664 h 2442125"/>
              <a:gd name="connsiteX0" fmla="*/ 0 w 6157588"/>
              <a:gd name="connsiteY0" fmla="*/ 2441771 h 2442134"/>
              <a:gd name="connsiteX1" fmla="*/ 629858 w 6157588"/>
              <a:gd name="connsiteY1" fmla="*/ 1979546 h 2442134"/>
              <a:gd name="connsiteX2" fmla="*/ 2153940 w 6157588"/>
              <a:gd name="connsiteY2" fmla="*/ 21 h 2442134"/>
              <a:gd name="connsiteX3" fmla="*/ 3766995 w 6157588"/>
              <a:gd name="connsiteY3" fmla="*/ 1939354 h 2442134"/>
              <a:gd name="connsiteX4" fmla="*/ 6157588 w 6157588"/>
              <a:gd name="connsiteY4" fmla="*/ 2421673 h 2442134"/>
              <a:gd name="connsiteX0" fmla="*/ 0 w 6157588"/>
              <a:gd name="connsiteY0" fmla="*/ 2441836 h 2442551"/>
              <a:gd name="connsiteX1" fmla="*/ 917745 w 6157588"/>
              <a:gd name="connsiteY1" fmla="*/ 2019804 h 2442551"/>
              <a:gd name="connsiteX2" fmla="*/ 2153940 w 6157588"/>
              <a:gd name="connsiteY2" fmla="*/ 86 h 2442551"/>
              <a:gd name="connsiteX3" fmla="*/ 3766995 w 6157588"/>
              <a:gd name="connsiteY3" fmla="*/ 1939419 h 2442551"/>
              <a:gd name="connsiteX4" fmla="*/ 6157588 w 6157588"/>
              <a:gd name="connsiteY4" fmla="*/ 2421738 h 2442551"/>
              <a:gd name="connsiteX0" fmla="*/ 0 w 6157588"/>
              <a:gd name="connsiteY0" fmla="*/ 2441836 h 2442010"/>
              <a:gd name="connsiteX1" fmla="*/ 917745 w 6157588"/>
              <a:gd name="connsiteY1" fmla="*/ 2019804 h 2442010"/>
              <a:gd name="connsiteX2" fmla="*/ 2153940 w 6157588"/>
              <a:gd name="connsiteY2" fmla="*/ 86 h 2442010"/>
              <a:gd name="connsiteX3" fmla="*/ 3766995 w 6157588"/>
              <a:gd name="connsiteY3" fmla="*/ 1939419 h 2442010"/>
              <a:gd name="connsiteX4" fmla="*/ 6157588 w 6157588"/>
              <a:gd name="connsiteY4" fmla="*/ 2421738 h 2442010"/>
              <a:gd name="connsiteX0" fmla="*/ 0 w 6685381"/>
              <a:gd name="connsiteY0" fmla="*/ 2441836 h 2442010"/>
              <a:gd name="connsiteX1" fmla="*/ 917745 w 6685381"/>
              <a:gd name="connsiteY1" fmla="*/ 2019804 h 2442010"/>
              <a:gd name="connsiteX2" fmla="*/ 2153940 w 6685381"/>
              <a:gd name="connsiteY2" fmla="*/ 86 h 2442010"/>
              <a:gd name="connsiteX3" fmla="*/ 3766995 w 6685381"/>
              <a:gd name="connsiteY3" fmla="*/ 1939419 h 2442010"/>
              <a:gd name="connsiteX4" fmla="*/ 6685381 w 6685381"/>
              <a:gd name="connsiteY4" fmla="*/ 2411690 h 2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5381" h="2442010">
                <a:moveTo>
                  <a:pt x="0" y="2441836"/>
                </a:moveTo>
                <a:cubicBezTo>
                  <a:pt x="509953" y="2447697"/>
                  <a:pt x="526767" y="2306182"/>
                  <a:pt x="917745" y="2019804"/>
                </a:cubicBezTo>
                <a:cubicBezTo>
                  <a:pt x="1308723" y="1733426"/>
                  <a:pt x="1679065" y="13483"/>
                  <a:pt x="2153940" y="86"/>
                </a:cubicBezTo>
                <a:cubicBezTo>
                  <a:pt x="2628815" y="-13311"/>
                  <a:pt x="3011755" y="1537485"/>
                  <a:pt x="3766995" y="1939419"/>
                </a:cubicBezTo>
                <a:cubicBezTo>
                  <a:pt x="4522235" y="2341353"/>
                  <a:pt x="6205572" y="2381545"/>
                  <a:pt x="6685381" y="2411690"/>
                </a:cubicBezTo>
              </a:path>
            </a:pathLst>
          </a:custGeom>
          <a:noFill/>
          <a:ln w="1905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74913959-7FB8-42E2-9287-8CA7BA09BD79}"/>
              </a:ext>
            </a:extLst>
          </p:cNvPr>
          <p:cNvSpPr>
            <a:spLocks noGrp="1"/>
          </p:cNvSpPr>
          <p:nvPr>
            <p:ph type="title"/>
          </p:nvPr>
        </p:nvSpPr>
        <p:spPr/>
        <p:txBody>
          <a:bodyPr/>
          <a:lstStyle/>
          <a:p>
            <a:r>
              <a:rPr lang="en-US" dirty="0"/>
              <a:t>Maximum likelihood for normal distribution</a:t>
            </a:r>
          </a:p>
        </p:txBody>
      </p:sp>
      <p:sp>
        <p:nvSpPr>
          <p:cNvPr id="11" name="Oval 10">
            <a:extLst>
              <a:ext uri="{FF2B5EF4-FFF2-40B4-BE49-F238E27FC236}">
                <a16:creationId xmlns:a16="http://schemas.microsoft.com/office/drawing/2014/main" id="{63FE795A-9FE4-4F83-B74F-80AB3A5B1C57}"/>
              </a:ext>
            </a:extLst>
          </p:cNvPr>
          <p:cNvSpPr/>
          <p:nvPr/>
        </p:nvSpPr>
        <p:spPr>
          <a:xfrm>
            <a:off x="4069581" y="6468110"/>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A1963B-2269-4806-AE2D-4ABE87531716}"/>
              </a:ext>
            </a:extLst>
          </p:cNvPr>
          <p:cNvSpPr/>
          <p:nvPr/>
        </p:nvSpPr>
        <p:spPr>
          <a:xfrm>
            <a:off x="4732770" y="6468109"/>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F348F9F-EF59-4D6D-A8FD-981476178983}"/>
              </a:ext>
            </a:extLst>
          </p:cNvPr>
          <p:cNvSpPr/>
          <p:nvPr/>
        </p:nvSpPr>
        <p:spPr>
          <a:xfrm>
            <a:off x="5174896" y="6468109"/>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E8858CB-98D3-4D59-8894-21C8E80D0E00}"/>
              </a:ext>
            </a:extLst>
          </p:cNvPr>
          <p:cNvSpPr/>
          <p:nvPr/>
        </p:nvSpPr>
        <p:spPr>
          <a:xfrm>
            <a:off x="5617022" y="6468109"/>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7B2D334-1451-4CB6-B8BA-18851EB12F4C}"/>
              </a:ext>
            </a:extLst>
          </p:cNvPr>
          <p:cNvSpPr/>
          <p:nvPr/>
        </p:nvSpPr>
        <p:spPr>
          <a:xfrm>
            <a:off x="6035703" y="6468109"/>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605E593-1566-43E9-A3CB-2CEFD33F286F}"/>
              </a:ext>
            </a:extLst>
          </p:cNvPr>
          <p:cNvSpPr/>
          <p:nvPr/>
        </p:nvSpPr>
        <p:spPr>
          <a:xfrm>
            <a:off x="6521390" y="6468108"/>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E45A0EC-0D3D-4635-BDB1-8D45896AD505}"/>
              </a:ext>
            </a:extLst>
          </p:cNvPr>
          <p:cNvSpPr/>
          <p:nvPr/>
        </p:nvSpPr>
        <p:spPr>
          <a:xfrm>
            <a:off x="6896545" y="6468107"/>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B520246-AEDB-468B-937D-4929891422FE}"/>
              </a:ext>
            </a:extLst>
          </p:cNvPr>
          <p:cNvSpPr/>
          <p:nvPr/>
        </p:nvSpPr>
        <p:spPr>
          <a:xfrm>
            <a:off x="6675482" y="6468107"/>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023955-A7F2-445B-BD39-FA408D726462}"/>
              </a:ext>
            </a:extLst>
          </p:cNvPr>
          <p:cNvSpPr/>
          <p:nvPr/>
        </p:nvSpPr>
        <p:spPr>
          <a:xfrm>
            <a:off x="6355592" y="6468106"/>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8E9AB76-7F55-4E68-8922-53697DC6E0D5}"/>
              </a:ext>
            </a:extLst>
          </p:cNvPr>
          <p:cNvSpPr/>
          <p:nvPr/>
        </p:nvSpPr>
        <p:spPr>
          <a:xfrm>
            <a:off x="7529571" y="6468106"/>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803B58B-257D-4BE8-9C24-11C3C271E7DD}"/>
              </a:ext>
            </a:extLst>
          </p:cNvPr>
          <p:cNvSpPr/>
          <p:nvPr/>
        </p:nvSpPr>
        <p:spPr>
          <a:xfrm>
            <a:off x="8706905" y="646810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03EF914-2841-4D1A-BA82-B854CA9E645B}"/>
              </a:ext>
            </a:extLst>
          </p:cNvPr>
          <p:cNvSpPr/>
          <p:nvPr/>
        </p:nvSpPr>
        <p:spPr>
          <a:xfrm>
            <a:off x="5743490" y="646810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169DE1B-199F-402D-AF0D-7905E7373B36}"/>
              </a:ext>
            </a:extLst>
          </p:cNvPr>
          <p:cNvSpPr/>
          <p:nvPr/>
        </p:nvSpPr>
        <p:spPr>
          <a:xfrm>
            <a:off x="5423600" y="6468104"/>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989EE9F-4015-451B-B60A-7D45B68DD9CD}"/>
              </a:ext>
            </a:extLst>
          </p:cNvPr>
          <p:cNvSpPr/>
          <p:nvPr/>
        </p:nvSpPr>
        <p:spPr>
          <a:xfrm>
            <a:off x="1543279" y="4267253"/>
            <a:ext cx="8400422" cy="2442010"/>
          </a:xfrm>
          <a:custGeom>
            <a:avLst/>
            <a:gdLst>
              <a:gd name="connsiteX0" fmla="*/ 0 w 6149591"/>
              <a:gd name="connsiteY0" fmla="*/ 2482167 h 2483552"/>
              <a:gd name="connsiteX1" fmla="*/ 1557494 w 6149591"/>
              <a:gd name="connsiteY1" fmla="*/ 2080232 h 2483552"/>
              <a:gd name="connsiteX2" fmla="*/ 3225520 w 6149591"/>
              <a:gd name="connsiteY2" fmla="*/ 224 h 2483552"/>
              <a:gd name="connsiteX3" fmla="*/ 4702628 w 6149591"/>
              <a:gd name="connsiteY3" fmla="*/ 1949604 h 2483552"/>
              <a:gd name="connsiteX4" fmla="*/ 6149591 w 6149591"/>
              <a:gd name="connsiteY4" fmla="*/ 2411828 h 2483552"/>
              <a:gd name="connsiteX0" fmla="*/ 0 w 6157588"/>
              <a:gd name="connsiteY0" fmla="*/ 2482168 h 2483553"/>
              <a:gd name="connsiteX1" fmla="*/ 1557494 w 6157588"/>
              <a:gd name="connsiteY1" fmla="*/ 2080233 h 2483553"/>
              <a:gd name="connsiteX2" fmla="*/ 3225520 w 6157588"/>
              <a:gd name="connsiteY2" fmla="*/ 225 h 2483553"/>
              <a:gd name="connsiteX3" fmla="*/ 4702628 w 6157588"/>
              <a:gd name="connsiteY3" fmla="*/ 1949605 h 2483553"/>
              <a:gd name="connsiteX4" fmla="*/ 6157588 w 6157588"/>
              <a:gd name="connsiteY4" fmla="*/ 2462070 h 2483553"/>
              <a:gd name="connsiteX0" fmla="*/ 0 w 6157588"/>
              <a:gd name="connsiteY0" fmla="*/ 2441981 h 2443143"/>
              <a:gd name="connsiteX1" fmla="*/ 1557494 w 6157588"/>
              <a:gd name="connsiteY1" fmla="*/ 2040046 h 2443143"/>
              <a:gd name="connsiteX2" fmla="*/ 2153940 w 6157588"/>
              <a:gd name="connsiteY2" fmla="*/ 231 h 2443143"/>
              <a:gd name="connsiteX3" fmla="*/ 4702628 w 6157588"/>
              <a:gd name="connsiteY3" fmla="*/ 1909418 h 2443143"/>
              <a:gd name="connsiteX4" fmla="*/ 6157588 w 6157588"/>
              <a:gd name="connsiteY4" fmla="*/ 2421883 h 2443143"/>
              <a:gd name="connsiteX0" fmla="*/ 0 w 6157588"/>
              <a:gd name="connsiteY0" fmla="*/ 2441888 h 2442472"/>
              <a:gd name="connsiteX1" fmla="*/ 709826 w 6157588"/>
              <a:gd name="connsiteY1" fmla="*/ 2009808 h 2442472"/>
              <a:gd name="connsiteX2" fmla="*/ 2153940 w 6157588"/>
              <a:gd name="connsiteY2" fmla="*/ 138 h 2442472"/>
              <a:gd name="connsiteX3" fmla="*/ 4702628 w 6157588"/>
              <a:gd name="connsiteY3" fmla="*/ 1909325 h 2442472"/>
              <a:gd name="connsiteX4" fmla="*/ 6157588 w 6157588"/>
              <a:gd name="connsiteY4" fmla="*/ 2421790 h 2442472"/>
              <a:gd name="connsiteX0" fmla="*/ 0 w 6157588"/>
              <a:gd name="connsiteY0" fmla="*/ 2441818 h 2442181"/>
              <a:gd name="connsiteX1" fmla="*/ 629858 w 6157588"/>
              <a:gd name="connsiteY1" fmla="*/ 1979593 h 2442181"/>
              <a:gd name="connsiteX2" fmla="*/ 2153940 w 6157588"/>
              <a:gd name="connsiteY2" fmla="*/ 68 h 2442181"/>
              <a:gd name="connsiteX3" fmla="*/ 4702628 w 6157588"/>
              <a:gd name="connsiteY3" fmla="*/ 1909255 h 2442181"/>
              <a:gd name="connsiteX4" fmla="*/ 6157588 w 6157588"/>
              <a:gd name="connsiteY4" fmla="*/ 2421720 h 2442181"/>
              <a:gd name="connsiteX0" fmla="*/ 0 w 6157588"/>
              <a:gd name="connsiteY0" fmla="*/ 2441762 h 2442125"/>
              <a:gd name="connsiteX1" fmla="*/ 629858 w 6157588"/>
              <a:gd name="connsiteY1" fmla="*/ 1979537 h 2442125"/>
              <a:gd name="connsiteX2" fmla="*/ 2153940 w 6157588"/>
              <a:gd name="connsiteY2" fmla="*/ 12 h 2442125"/>
              <a:gd name="connsiteX3" fmla="*/ 4638653 w 6157588"/>
              <a:gd name="connsiteY3" fmla="*/ 2009683 h 2442125"/>
              <a:gd name="connsiteX4" fmla="*/ 6157588 w 6157588"/>
              <a:gd name="connsiteY4" fmla="*/ 2421664 h 2442125"/>
              <a:gd name="connsiteX0" fmla="*/ 0 w 6157588"/>
              <a:gd name="connsiteY0" fmla="*/ 2441771 h 2442134"/>
              <a:gd name="connsiteX1" fmla="*/ 629858 w 6157588"/>
              <a:gd name="connsiteY1" fmla="*/ 1979546 h 2442134"/>
              <a:gd name="connsiteX2" fmla="*/ 2153940 w 6157588"/>
              <a:gd name="connsiteY2" fmla="*/ 21 h 2442134"/>
              <a:gd name="connsiteX3" fmla="*/ 3766995 w 6157588"/>
              <a:gd name="connsiteY3" fmla="*/ 1939354 h 2442134"/>
              <a:gd name="connsiteX4" fmla="*/ 6157588 w 6157588"/>
              <a:gd name="connsiteY4" fmla="*/ 2421673 h 2442134"/>
              <a:gd name="connsiteX0" fmla="*/ 0 w 6157588"/>
              <a:gd name="connsiteY0" fmla="*/ 2441836 h 2442551"/>
              <a:gd name="connsiteX1" fmla="*/ 917745 w 6157588"/>
              <a:gd name="connsiteY1" fmla="*/ 2019804 h 2442551"/>
              <a:gd name="connsiteX2" fmla="*/ 2153940 w 6157588"/>
              <a:gd name="connsiteY2" fmla="*/ 86 h 2442551"/>
              <a:gd name="connsiteX3" fmla="*/ 3766995 w 6157588"/>
              <a:gd name="connsiteY3" fmla="*/ 1939419 h 2442551"/>
              <a:gd name="connsiteX4" fmla="*/ 6157588 w 6157588"/>
              <a:gd name="connsiteY4" fmla="*/ 2421738 h 2442551"/>
              <a:gd name="connsiteX0" fmla="*/ 0 w 6157588"/>
              <a:gd name="connsiteY0" fmla="*/ 2441836 h 2442010"/>
              <a:gd name="connsiteX1" fmla="*/ 917745 w 6157588"/>
              <a:gd name="connsiteY1" fmla="*/ 2019804 h 2442010"/>
              <a:gd name="connsiteX2" fmla="*/ 2153940 w 6157588"/>
              <a:gd name="connsiteY2" fmla="*/ 86 h 2442010"/>
              <a:gd name="connsiteX3" fmla="*/ 3766995 w 6157588"/>
              <a:gd name="connsiteY3" fmla="*/ 1939419 h 2442010"/>
              <a:gd name="connsiteX4" fmla="*/ 6157588 w 6157588"/>
              <a:gd name="connsiteY4" fmla="*/ 2421738 h 2442010"/>
              <a:gd name="connsiteX0" fmla="*/ 0 w 6685381"/>
              <a:gd name="connsiteY0" fmla="*/ 2441836 h 2442010"/>
              <a:gd name="connsiteX1" fmla="*/ 917745 w 6685381"/>
              <a:gd name="connsiteY1" fmla="*/ 2019804 h 2442010"/>
              <a:gd name="connsiteX2" fmla="*/ 2153940 w 6685381"/>
              <a:gd name="connsiteY2" fmla="*/ 86 h 2442010"/>
              <a:gd name="connsiteX3" fmla="*/ 3766995 w 6685381"/>
              <a:gd name="connsiteY3" fmla="*/ 1939419 h 2442010"/>
              <a:gd name="connsiteX4" fmla="*/ 6685381 w 6685381"/>
              <a:gd name="connsiteY4" fmla="*/ 2411690 h 2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5381" h="2442010">
                <a:moveTo>
                  <a:pt x="0" y="2441836"/>
                </a:moveTo>
                <a:cubicBezTo>
                  <a:pt x="509953" y="2447697"/>
                  <a:pt x="526767" y="2306182"/>
                  <a:pt x="917745" y="2019804"/>
                </a:cubicBezTo>
                <a:cubicBezTo>
                  <a:pt x="1308723" y="1733426"/>
                  <a:pt x="1679065" y="13483"/>
                  <a:pt x="2153940" y="86"/>
                </a:cubicBezTo>
                <a:cubicBezTo>
                  <a:pt x="2628815" y="-13311"/>
                  <a:pt x="3011755" y="1537485"/>
                  <a:pt x="3766995" y="1939419"/>
                </a:cubicBezTo>
                <a:cubicBezTo>
                  <a:pt x="4522235" y="2341353"/>
                  <a:pt x="6205572" y="2381545"/>
                  <a:pt x="6685381" y="2411690"/>
                </a:cubicBezTo>
              </a:path>
            </a:pathLst>
          </a:custGeom>
          <a:noFill/>
          <a:ln w="1905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0722AAE9-4E30-40AD-8388-F7D7BA3B5F12}"/>
              </a:ext>
            </a:extLst>
          </p:cNvPr>
          <p:cNvSpPr/>
          <p:nvPr/>
        </p:nvSpPr>
        <p:spPr>
          <a:xfrm>
            <a:off x="1858937" y="4247157"/>
            <a:ext cx="7737231" cy="2483553"/>
          </a:xfrm>
          <a:custGeom>
            <a:avLst/>
            <a:gdLst>
              <a:gd name="connsiteX0" fmla="*/ 0 w 6149591"/>
              <a:gd name="connsiteY0" fmla="*/ 2482167 h 2483552"/>
              <a:gd name="connsiteX1" fmla="*/ 1557494 w 6149591"/>
              <a:gd name="connsiteY1" fmla="*/ 2080232 h 2483552"/>
              <a:gd name="connsiteX2" fmla="*/ 3225520 w 6149591"/>
              <a:gd name="connsiteY2" fmla="*/ 224 h 2483552"/>
              <a:gd name="connsiteX3" fmla="*/ 4702628 w 6149591"/>
              <a:gd name="connsiteY3" fmla="*/ 1949604 h 2483552"/>
              <a:gd name="connsiteX4" fmla="*/ 6149591 w 6149591"/>
              <a:gd name="connsiteY4" fmla="*/ 2411828 h 2483552"/>
              <a:gd name="connsiteX0" fmla="*/ 0 w 6157588"/>
              <a:gd name="connsiteY0" fmla="*/ 2482168 h 2483553"/>
              <a:gd name="connsiteX1" fmla="*/ 1557494 w 6157588"/>
              <a:gd name="connsiteY1" fmla="*/ 2080233 h 2483553"/>
              <a:gd name="connsiteX2" fmla="*/ 3225520 w 6157588"/>
              <a:gd name="connsiteY2" fmla="*/ 225 h 2483553"/>
              <a:gd name="connsiteX3" fmla="*/ 4702628 w 6157588"/>
              <a:gd name="connsiteY3" fmla="*/ 1949605 h 2483553"/>
              <a:gd name="connsiteX4" fmla="*/ 6157588 w 6157588"/>
              <a:gd name="connsiteY4" fmla="*/ 2462070 h 248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7588" h="2483553">
                <a:moveTo>
                  <a:pt x="0" y="2482168"/>
                </a:moveTo>
                <a:cubicBezTo>
                  <a:pt x="509953" y="2488029"/>
                  <a:pt x="1019907" y="2493890"/>
                  <a:pt x="1557494" y="2080233"/>
                </a:cubicBezTo>
                <a:cubicBezTo>
                  <a:pt x="2095081" y="1666576"/>
                  <a:pt x="2701331" y="21996"/>
                  <a:pt x="3225520" y="225"/>
                </a:cubicBezTo>
                <a:cubicBezTo>
                  <a:pt x="3749709" y="-21546"/>
                  <a:pt x="4213950" y="1539297"/>
                  <a:pt x="4702628" y="1949605"/>
                </a:cubicBezTo>
                <a:cubicBezTo>
                  <a:pt x="5191306" y="2359913"/>
                  <a:pt x="5677779" y="2431925"/>
                  <a:pt x="6157588" y="2462070"/>
                </a:cubicBezTo>
              </a:path>
            </a:pathLst>
          </a:custGeom>
          <a:noFill/>
          <a:ln w="1905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5D28D2F3-7CD0-4A44-A3E3-A17C8CE3640C}"/>
              </a:ext>
            </a:extLst>
          </p:cNvPr>
          <p:cNvCxnSpPr>
            <a:cxnSpLocks/>
          </p:cNvCxnSpPr>
          <p:nvPr/>
        </p:nvCxnSpPr>
        <p:spPr>
          <a:xfrm>
            <a:off x="3808324" y="1959429"/>
            <a:ext cx="0" cy="2130250"/>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8D5F326A-BCBB-452F-A288-C35A892014AF}"/>
              </a:ext>
            </a:extLst>
          </p:cNvPr>
          <p:cNvCxnSpPr>
            <a:cxnSpLocks/>
          </p:cNvCxnSpPr>
          <p:nvPr/>
        </p:nvCxnSpPr>
        <p:spPr>
          <a:xfrm>
            <a:off x="3798272" y="4099727"/>
            <a:ext cx="3972458" cy="0"/>
          </a:xfrm>
          <a:prstGeom prst="line">
            <a:avLst/>
          </a:prstGeom>
          <a:ln w="1905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C109ADE-9128-48D7-B11E-8988A8F9707B}"/>
              </a:ext>
            </a:extLst>
          </p:cNvPr>
          <p:cNvSpPr txBox="1"/>
          <p:nvPr/>
        </p:nvSpPr>
        <p:spPr>
          <a:xfrm>
            <a:off x="838200" y="2710541"/>
            <a:ext cx="2824619" cy="369332"/>
          </a:xfrm>
          <a:prstGeom prst="rect">
            <a:avLst/>
          </a:prstGeom>
          <a:noFill/>
        </p:spPr>
        <p:txBody>
          <a:bodyPr wrap="none" rtlCol="0">
            <a:spAutoFit/>
          </a:bodyPr>
          <a:lstStyle/>
          <a:p>
            <a:r>
              <a:rPr lang="en-US" dirty="0"/>
              <a:t>Likelihood of observing data</a:t>
            </a:r>
          </a:p>
        </p:txBody>
      </p:sp>
      <p:sp>
        <p:nvSpPr>
          <p:cNvPr id="8" name="Oval 7">
            <a:extLst>
              <a:ext uri="{FF2B5EF4-FFF2-40B4-BE49-F238E27FC236}">
                <a16:creationId xmlns:a16="http://schemas.microsoft.com/office/drawing/2014/main" id="{FA5EE5D2-B1E0-4A79-9A6B-42B9FC5AFDB8}"/>
              </a:ext>
            </a:extLst>
          </p:cNvPr>
          <p:cNvSpPr/>
          <p:nvPr/>
        </p:nvSpPr>
        <p:spPr>
          <a:xfrm>
            <a:off x="4119820" y="3174443"/>
            <a:ext cx="221063" cy="22106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5959F70-EBEC-4C50-8F01-4B4620C0F036}"/>
              </a:ext>
            </a:extLst>
          </p:cNvPr>
          <p:cNvSpPr/>
          <p:nvPr/>
        </p:nvSpPr>
        <p:spPr>
          <a:xfrm>
            <a:off x="5743489" y="2211502"/>
            <a:ext cx="221063" cy="22106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A43BEC2-1AD6-4AC2-B77E-DFF5515BAE97}"/>
              </a:ext>
            </a:extLst>
          </p:cNvPr>
          <p:cNvSpPr/>
          <p:nvPr/>
        </p:nvSpPr>
        <p:spPr>
          <a:xfrm>
            <a:off x="7117608" y="3094056"/>
            <a:ext cx="221063" cy="22106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0FF0336-A9F9-4D40-9BCC-09E106B70628}"/>
              </a:ext>
            </a:extLst>
          </p:cNvPr>
          <p:cNvSpPr/>
          <p:nvPr/>
        </p:nvSpPr>
        <p:spPr>
          <a:xfrm>
            <a:off x="3852233" y="2310871"/>
            <a:ext cx="3814660" cy="1356777"/>
          </a:xfrm>
          <a:custGeom>
            <a:avLst/>
            <a:gdLst>
              <a:gd name="connsiteX0" fmla="*/ 6335 w 3764419"/>
              <a:gd name="connsiteY0" fmla="*/ 1286446 h 1487413"/>
              <a:gd name="connsiteX1" fmla="*/ 56577 w 3764419"/>
              <a:gd name="connsiteY1" fmla="*/ 1256301 h 1487413"/>
              <a:gd name="connsiteX2" fmla="*/ 418317 w 3764419"/>
              <a:gd name="connsiteY2" fmla="*/ 974947 h 1487413"/>
              <a:gd name="connsiteX3" fmla="*/ 2036102 w 3764419"/>
              <a:gd name="connsiteY3" fmla="*/ 257 h 1487413"/>
              <a:gd name="connsiteX4" fmla="*/ 3352436 w 3764419"/>
              <a:gd name="connsiteY4" fmla="*/ 884512 h 1487413"/>
              <a:gd name="connsiteX5" fmla="*/ 3764419 w 3764419"/>
              <a:gd name="connsiteY5" fmla="*/ 1487413 h 1487413"/>
              <a:gd name="connsiteX0" fmla="*/ 6335 w 3814660"/>
              <a:gd name="connsiteY0" fmla="*/ 1286439 h 1356777"/>
              <a:gd name="connsiteX1" fmla="*/ 56577 w 3814660"/>
              <a:gd name="connsiteY1" fmla="*/ 1256294 h 1356777"/>
              <a:gd name="connsiteX2" fmla="*/ 418317 w 3814660"/>
              <a:gd name="connsiteY2" fmla="*/ 974940 h 1356777"/>
              <a:gd name="connsiteX3" fmla="*/ 2036102 w 3814660"/>
              <a:gd name="connsiteY3" fmla="*/ 250 h 1356777"/>
              <a:gd name="connsiteX4" fmla="*/ 3352436 w 3814660"/>
              <a:gd name="connsiteY4" fmla="*/ 884505 h 1356777"/>
              <a:gd name="connsiteX5" fmla="*/ 3814660 w 3814660"/>
              <a:gd name="connsiteY5" fmla="*/ 1356777 h 1356777"/>
              <a:gd name="connsiteX0" fmla="*/ 6335 w 3814660"/>
              <a:gd name="connsiteY0" fmla="*/ 1286439 h 1356777"/>
              <a:gd name="connsiteX1" fmla="*/ 56577 w 3814660"/>
              <a:gd name="connsiteY1" fmla="*/ 1256294 h 1356777"/>
              <a:gd name="connsiteX2" fmla="*/ 418317 w 3814660"/>
              <a:gd name="connsiteY2" fmla="*/ 974940 h 1356777"/>
              <a:gd name="connsiteX3" fmla="*/ 2036102 w 3814660"/>
              <a:gd name="connsiteY3" fmla="*/ 250 h 1356777"/>
              <a:gd name="connsiteX4" fmla="*/ 3352436 w 3814660"/>
              <a:gd name="connsiteY4" fmla="*/ 884505 h 1356777"/>
              <a:gd name="connsiteX5" fmla="*/ 3814660 w 3814660"/>
              <a:gd name="connsiteY5" fmla="*/ 1356777 h 1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4660" h="1356777">
                <a:moveTo>
                  <a:pt x="6335" y="1286439"/>
                </a:moveTo>
                <a:cubicBezTo>
                  <a:pt x="-2876" y="1297324"/>
                  <a:pt x="-12087" y="1308210"/>
                  <a:pt x="56577" y="1256294"/>
                </a:cubicBezTo>
                <a:cubicBezTo>
                  <a:pt x="125241" y="1204378"/>
                  <a:pt x="88396" y="1184281"/>
                  <a:pt x="418317" y="974940"/>
                </a:cubicBezTo>
                <a:cubicBezTo>
                  <a:pt x="748238" y="765599"/>
                  <a:pt x="1547082" y="15322"/>
                  <a:pt x="2036102" y="250"/>
                </a:cubicBezTo>
                <a:cubicBezTo>
                  <a:pt x="2525122" y="-14823"/>
                  <a:pt x="3056010" y="658417"/>
                  <a:pt x="3352436" y="884505"/>
                </a:cubicBezTo>
                <a:cubicBezTo>
                  <a:pt x="3648862" y="1110593"/>
                  <a:pt x="3622066" y="1169208"/>
                  <a:pt x="3814660" y="135677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086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5" grpId="0" animBg="1"/>
      <p:bldP spid="36" grpId="0" animBg="1"/>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F79CFC8-9CB6-4FB1-96EE-B4FF3ABEE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8A178F-4C08-48B8-ABDC-130E2AD8A098}"/>
              </a:ext>
            </a:extLst>
          </p:cNvPr>
          <p:cNvSpPr>
            <a:spLocks noGrp="1"/>
          </p:cNvSpPr>
          <p:nvPr>
            <p:ph type="title"/>
          </p:nvPr>
        </p:nvSpPr>
        <p:spPr>
          <a:xfrm>
            <a:off x="5003096" y="728905"/>
            <a:ext cx="6350699" cy="3615454"/>
          </a:xfrm>
          <a:noFill/>
        </p:spPr>
        <p:txBody>
          <a:bodyPr vert="horz" lIns="91440" tIns="45720" rIns="91440" bIns="45720" rtlCol="0" anchor="b">
            <a:normAutofit/>
          </a:bodyPr>
          <a:lstStyle/>
          <a:p>
            <a:r>
              <a:rPr lang="en-US" sz="5200"/>
              <a:t>A simple workflow for GLMs</a:t>
            </a:r>
          </a:p>
        </p:txBody>
      </p:sp>
      <p:pic>
        <p:nvPicPr>
          <p:cNvPr id="5" name="Content Placeholder 4" descr="Diagram&#10;&#10;Description automatically generated">
            <a:extLst>
              <a:ext uri="{FF2B5EF4-FFF2-40B4-BE49-F238E27FC236}">
                <a16:creationId xmlns:a16="http://schemas.microsoft.com/office/drawing/2014/main" id="{FA5A0E98-8F70-4060-8794-0892C0070F6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179" r="2" b="2"/>
          <a:stretch/>
        </p:blipFill>
        <p:spPr>
          <a:xfrm>
            <a:off x="115295" y="284205"/>
            <a:ext cx="4633935" cy="6573795"/>
          </a:xfrm>
          <a:prstGeom prst="rect">
            <a:avLst/>
          </a:prstGeom>
        </p:spPr>
      </p:pic>
    </p:spTree>
    <p:extLst>
      <p:ext uri="{BB962C8B-B14F-4D97-AF65-F5344CB8AC3E}">
        <p14:creationId xmlns:p14="http://schemas.microsoft.com/office/powerpoint/2010/main" val="30889349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river running through a forest&#10;&#10;Description automatically generated">
            <a:extLst>
              <a:ext uri="{FF2B5EF4-FFF2-40B4-BE49-F238E27FC236}">
                <a16:creationId xmlns:a16="http://schemas.microsoft.com/office/drawing/2014/main" id="{5D164EC3-246E-4830-8722-528B0D23F82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711" b="19289"/>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87CC75-7C91-487C-8059-211AD15C338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Case Study: Logistic regression to identify extreme events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6802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439-5D58-4CFE-A6F6-2E55F59C55CF}"/>
              </a:ext>
            </a:extLst>
          </p:cNvPr>
          <p:cNvSpPr>
            <a:spLocks noGrp="1"/>
          </p:cNvSpPr>
          <p:nvPr>
            <p:ph type="title"/>
          </p:nvPr>
        </p:nvSpPr>
        <p:spPr/>
        <p:txBody>
          <a:bodyPr/>
          <a:lstStyle/>
          <a:p>
            <a:r>
              <a:rPr lang="en-US" dirty="0"/>
              <a:t>Lake ice is threatened by climate change</a:t>
            </a:r>
          </a:p>
        </p:txBody>
      </p:sp>
      <p:pic>
        <p:nvPicPr>
          <p:cNvPr id="6" name="Content Placeholder 5">
            <a:extLst>
              <a:ext uri="{FF2B5EF4-FFF2-40B4-BE49-F238E27FC236}">
                <a16:creationId xmlns:a16="http://schemas.microsoft.com/office/drawing/2014/main" id="{06891FD5-986D-4D9C-B3F0-4A153E503E90}"/>
              </a:ext>
            </a:extLst>
          </p:cNvPr>
          <p:cNvPicPr>
            <a:picLocks noGrp="1" noChangeAspect="1"/>
          </p:cNvPicPr>
          <p:nvPr>
            <p:ph idx="1"/>
          </p:nvPr>
        </p:nvPicPr>
        <p:blipFill>
          <a:blip r:embed="rId2"/>
          <a:stretch>
            <a:fillRect/>
          </a:stretch>
        </p:blipFill>
        <p:spPr>
          <a:xfrm>
            <a:off x="2076451" y="1257902"/>
            <a:ext cx="8029574" cy="5600782"/>
          </a:xfrm>
          <a:prstGeom prst="rect">
            <a:avLst/>
          </a:prstGeom>
        </p:spPr>
      </p:pic>
      <p:sp>
        <p:nvSpPr>
          <p:cNvPr id="7" name="TextBox 6">
            <a:extLst>
              <a:ext uri="{FF2B5EF4-FFF2-40B4-BE49-F238E27FC236}">
                <a16:creationId xmlns:a16="http://schemas.microsoft.com/office/drawing/2014/main" id="{D6F14266-F99A-472E-825A-EA48941FD870}"/>
              </a:ext>
            </a:extLst>
          </p:cNvPr>
          <p:cNvSpPr txBox="1"/>
          <p:nvPr/>
        </p:nvSpPr>
        <p:spPr>
          <a:xfrm>
            <a:off x="9791471" y="6488668"/>
            <a:ext cx="1948354" cy="369332"/>
          </a:xfrm>
          <a:prstGeom prst="rect">
            <a:avLst/>
          </a:prstGeom>
          <a:noFill/>
        </p:spPr>
        <p:txBody>
          <a:bodyPr wrap="none" rtlCol="0">
            <a:spAutoFit/>
          </a:bodyPr>
          <a:lstStyle/>
          <a:p>
            <a:r>
              <a:rPr lang="en-US" i="1" dirty="0"/>
              <a:t>Sharma et al. 2019</a:t>
            </a:r>
          </a:p>
        </p:txBody>
      </p:sp>
    </p:spTree>
    <p:extLst>
      <p:ext uri="{BB962C8B-B14F-4D97-AF65-F5344CB8AC3E}">
        <p14:creationId xmlns:p14="http://schemas.microsoft.com/office/powerpoint/2010/main" val="32770519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E7192-ED74-46C3-BDBF-B469D861D50D}"/>
              </a:ext>
            </a:extLst>
          </p:cNvPr>
          <p:cNvSpPr>
            <a:spLocks noGrp="1"/>
          </p:cNvSpPr>
          <p:nvPr>
            <p:ph type="title"/>
          </p:nvPr>
        </p:nvSpPr>
        <p:spPr/>
        <p:txBody>
          <a:bodyPr/>
          <a:lstStyle/>
          <a:p>
            <a:r>
              <a:rPr lang="en-US" dirty="0"/>
              <a:t>Extreme events on lake ice</a:t>
            </a:r>
          </a:p>
        </p:txBody>
      </p:sp>
      <p:pic>
        <p:nvPicPr>
          <p:cNvPr id="5" name="Content Placeholder 4">
            <a:extLst>
              <a:ext uri="{FF2B5EF4-FFF2-40B4-BE49-F238E27FC236}">
                <a16:creationId xmlns:a16="http://schemas.microsoft.com/office/drawing/2014/main" id="{D97BF560-479C-4FE8-93EE-15684847DF9C}"/>
              </a:ext>
            </a:extLst>
          </p:cNvPr>
          <p:cNvPicPr>
            <a:picLocks noGrp="1" noChangeAspect="1"/>
          </p:cNvPicPr>
          <p:nvPr>
            <p:ph idx="1"/>
          </p:nvPr>
        </p:nvPicPr>
        <p:blipFill>
          <a:blip r:embed="rId2"/>
          <a:stretch>
            <a:fillRect/>
          </a:stretch>
        </p:blipFill>
        <p:spPr>
          <a:xfrm>
            <a:off x="295276" y="1492249"/>
            <a:ext cx="5867400" cy="5226881"/>
          </a:xfrm>
          <a:prstGeom prst="rect">
            <a:avLst/>
          </a:prstGeom>
        </p:spPr>
      </p:pic>
      <p:sp>
        <p:nvSpPr>
          <p:cNvPr id="6" name="TextBox 5">
            <a:extLst>
              <a:ext uri="{FF2B5EF4-FFF2-40B4-BE49-F238E27FC236}">
                <a16:creationId xmlns:a16="http://schemas.microsoft.com/office/drawing/2014/main" id="{28732791-09EC-4D76-AADD-19D8EF792EEF}"/>
              </a:ext>
            </a:extLst>
          </p:cNvPr>
          <p:cNvSpPr txBox="1"/>
          <p:nvPr/>
        </p:nvSpPr>
        <p:spPr>
          <a:xfrm>
            <a:off x="6257925" y="1866899"/>
            <a:ext cx="5638799"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t>Selected 122 lakes in the Northern Hemisphere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Tested the frequency of ice-free years over time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Examined the role of extreme temperatures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p:txBody>
      </p:sp>
      <p:sp>
        <p:nvSpPr>
          <p:cNvPr id="22" name="TextBox 21">
            <a:extLst>
              <a:ext uri="{FF2B5EF4-FFF2-40B4-BE49-F238E27FC236}">
                <a16:creationId xmlns:a16="http://schemas.microsoft.com/office/drawing/2014/main" id="{94458970-6B9A-4A96-9327-BE66551FC065}"/>
              </a:ext>
            </a:extLst>
          </p:cNvPr>
          <p:cNvSpPr txBox="1"/>
          <p:nvPr/>
        </p:nvSpPr>
        <p:spPr>
          <a:xfrm>
            <a:off x="9791471" y="6488668"/>
            <a:ext cx="2026645" cy="369332"/>
          </a:xfrm>
          <a:prstGeom prst="rect">
            <a:avLst/>
          </a:prstGeom>
          <a:noFill/>
        </p:spPr>
        <p:txBody>
          <a:bodyPr wrap="none" rtlCol="0">
            <a:spAutoFit/>
          </a:bodyPr>
          <a:lstStyle/>
          <a:p>
            <a:r>
              <a:rPr lang="en-US" i="1" dirty="0"/>
              <a:t>Filazzola et al. 2020</a:t>
            </a:r>
          </a:p>
        </p:txBody>
      </p:sp>
    </p:spTree>
    <p:extLst>
      <p:ext uri="{BB962C8B-B14F-4D97-AF65-F5344CB8AC3E}">
        <p14:creationId xmlns:p14="http://schemas.microsoft.com/office/powerpoint/2010/main" val="370827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BB03-12A3-4641-AA1B-35404B078D91}"/>
              </a:ext>
            </a:extLst>
          </p:cNvPr>
          <p:cNvSpPr>
            <a:spLocks noGrp="1"/>
          </p:cNvSpPr>
          <p:nvPr>
            <p:ph type="title"/>
          </p:nvPr>
        </p:nvSpPr>
        <p:spPr/>
        <p:txBody>
          <a:bodyPr/>
          <a:lstStyle/>
          <a:p>
            <a:r>
              <a:rPr lang="en-US" dirty="0"/>
              <a:t>A large increase in ice-free coverage</a:t>
            </a:r>
          </a:p>
        </p:txBody>
      </p:sp>
      <p:sp>
        <p:nvSpPr>
          <p:cNvPr id="3" name="Content Placeholder 2">
            <a:extLst>
              <a:ext uri="{FF2B5EF4-FFF2-40B4-BE49-F238E27FC236}">
                <a16:creationId xmlns:a16="http://schemas.microsoft.com/office/drawing/2014/main" id="{9941238F-7EA5-486D-AA8E-22FCCE59E04A}"/>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5B62FA97-A7B7-4070-961B-412E50724E24}"/>
              </a:ext>
            </a:extLst>
          </p:cNvPr>
          <p:cNvPicPr>
            <a:picLocks noChangeAspect="1"/>
          </p:cNvPicPr>
          <p:nvPr/>
        </p:nvPicPr>
        <p:blipFill>
          <a:blip r:embed="rId2"/>
          <a:stretch>
            <a:fillRect/>
          </a:stretch>
        </p:blipFill>
        <p:spPr>
          <a:xfrm>
            <a:off x="2211572" y="2292572"/>
            <a:ext cx="4040404" cy="3246438"/>
          </a:xfrm>
          <a:prstGeom prst="rect">
            <a:avLst/>
          </a:prstGeom>
        </p:spPr>
      </p:pic>
      <p:pic>
        <p:nvPicPr>
          <p:cNvPr id="5" name="Picture 4">
            <a:extLst>
              <a:ext uri="{FF2B5EF4-FFF2-40B4-BE49-F238E27FC236}">
                <a16:creationId xmlns:a16="http://schemas.microsoft.com/office/drawing/2014/main" id="{B3744642-E008-419F-92C8-68994772C5E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78930" y="2321147"/>
            <a:ext cx="4533900" cy="3352800"/>
          </a:xfrm>
          <a:prstGeom prst="rect">
            <a:avLst/>
          </a:prstGeom>
        </p:spPr>
      </p:pic>
      <p:sp>
        <p:nvSpPr>
          <p:cNvPr id="7" name="TextBox 6">
            <a:extLst>
              <a:ext uri="{FF2B5EF4-FFF2-40B4-BE49-F238E27FC236}">
                <a16:creationId xmlns:a16="http://schemas.microsoft.com/office/drawing/2014/main" id="{ECF6F5E6-28D7-4FD1-AD37-E3A5B8FCD9DE}"/>
              </a:ext>
            </a:extLst>
          </p:cNvPr>
          <p:cNvSpPr txBox="1"/>
          <p:nvPr/>
        </p:nvSpPr>
        <p:spPr>
          <a:xfrm>
            <a:off x="9791471" y="6488668"/>
            <a:ext cx="2026645" cy="369332"/>
          </a:xfrm>
          <a:prstGeom prst="rect">
            <a:avLst/>
          </a:prstGeom>
          <a:noFill/>
        </p:spPr>
        <p:txBody>
          <a:bodyPr wrap="none" rtlCol="0">
            <a:spAutoFit/>
          </a:bodyPr>
          <a:lstStyle/>
          <a:p>
            <a:r>
              <a:rPr lang="en-US" i="1" dirty="0"/>
              <a:t>Filazzola et al. 2020</a:t>
            </a:r>
          </a:p>
        </p:txBody>
      </p:sp>
    </p:spTree>
    <p:extLst>
      <p:ext uri="{BB962C8B-B14F-4D97-AF65-F5344CB8AC3E}">
        <p14:creationId xmlns:p14="http://schemas.microsoft.com/office/powerpoint/2010/main" val="36000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643C8-51AA-4C10-B4F9-E888B13D7F06}"/>
              </a:ext>
            </a:extLst>
          </p:cNvPr>
          <p:cNvSpPr>
            <a:spLocks noGrp="1"/>
          </p:cNvSpPr>
          <p:nvPr>
            <p:ph type="title"/>
          </p:nvPr>
        </p:nvSpPr>
        <p:spPr/>
        <p:txBody>
          <a:bodyPr/>
          <a:lstStyle/>
          <a:p>
            <a:r>
              <a:rPr lang="en-US" dirty="0"/>
              <a:t>Data of ice-free events</a:t>
            </a:r>
          </a:p>
        </p:txBody>
      </p:sp>
      <p:graphicFrame>
        <p:nvGraphicFramePr>
          <p:cNvPr id="4" name="Table 4">
            <a:extLst>
              <a:ext uri="{FF2B5EF4-FFF2-40B4-BE49-F238E27FC236}">
                <a16:creationId xmlns:a16="http://schemas.microsoft.com/office/drawing/2014/main" id="{58956B7F-8CBB-418C-967D-3FE15D9B1A95}"/>
              </a:ext>
            </a:extLst>
          </p:cNvPr>
          <p:cNvGraphicFramePr>
            <a:graphicFrameLocks noGrp="1"/>
          </p:cNvGraphicFramePr>
          <p:nvPr>
            <p:extLst>
              <p:ext uri="{D42A27DB-BD31-4B8C-83A1-F6EECF244321}">
                <p14:modId xmlns:p14="http://schemas.microsoft.com/office/powerpoint/2010/main" val="2215795677"/>
              </p:ext>
            </p:extLst>
          </p:nvPr>
        </p:nvGraphicFramePr>
        <p:xfrm>
          <a:off x="754912" y="2633526"/>
          <a:ext cx="10143460" cy="2985899"/>
        </p:xfrm>
        <a:graphic>
          <a:graphicData uri="http://schemas.openxmlformats.org/drawingml/2006/table">
            <a:tbl>
              <a:tblPr firstRow="1" bandRow="1">
                <a:tableStyleId>{21E4AEA4-8DFA-4A89-87EB-49C32662AFE0}</a:tableStyleId>
              </a:tblPr>
              <a:tblGrid>
                <a:gridCol w="2535865">
                  <a:extLst>
                    <a:ext uri="{9D8B030D-6E8A-4147-A177-3AD203B41FA5}">
                      <a16:colId xmlns:a16="http://schemas.microsoft.com/office/drawing/2014/main" val="772779255"/>
                    </a:ext>
                  </a:extLst>
                </a:gridCol>
                <a:gridCol w="2535865">
                  <a:extLst>
                    <a:ext uri="{9D8B030D-6E8A-4147-A177-3AD203B41FA5}">
                      <a16:colId xmlns:a16="http://schemas.microsoft.com/office/drawing/2014/main" val="322541050"/>
                    </a:ext>
                  </a:extLst>
                </a:gridCol>
                <a:gridCol w="2535865">
                  <a:extLst>
                    <a:ext uri="{9D8B030D-6E8A-4147-A177-3AD203B41FA5}">
                      <a16:colId xmlns:a16="http://schemas.microsoft.com/office/drawing/2014/main" val="3585105669"/>
                    </a:ext>
                  </a:extLst>
                </a:gridCol>
                <a:gridCol w="2535865">
                  <a:extLst>
                    <a:ext uri="{9D8B030D-6E8A-4147-A177-3AD203B41FA5}">
                      <a16:colId xmlns:a16="http://schemas.microsoft.com/office/drawing/2014/main" val="3076049309"/>
                    </a:ext>
                  </a:extLst>
                </a:gridCol>
              </a:tblGrid>
              <a:tr h="370840">
                <a:tc>
                  <a:txBody>
                    <a:bodyPr/>
                    <a:lstStyle/>
                    <a:p>
                      <a:r>
                        <a:rPr lang="en-US" dirty="0"/>
                        <a:t>Lake</a:t>
                      </a:r>
                    </a:p>
                  </a:txBody>
                  <a:tcPr/>
                </a:tc>
                <a:tc>
                  <a:txBody>
                    <a:bodyPr/>
                    <a:lstStyle/>
                    <a:p>
                      <a:r>
                        <a:rPr lang="en-US" dirty="0"/>
                        <a:t>Year</a:t>
                      </a:r>
                    </a:p>
                  </a:txBody>
                  <a:tcPr/>
                </a:tc>
                <a:tc>
                  <a:txBody>
                    <a:bodyPr/>
                    <a:lstStyle/>
                    <a:p>
                      <a:r>
                        <a:rPr lang="en-US" dirty="0" err="1"/>
                        <a:t>IceFree</a:t>
                      </a:r>
                      <a:endParaRPr lang="en-US" dirty="0"/>
                    </a:p>
                  </a:txBody>
                  <a:tcPr/>
                </a:tc>
                <a:tc>
                  <a:txBody>
                    <a:bodyPr/>
                    <a:lstStyle/>
                    <a:p>
                      <a:r>
                        <a:rPr lang="en-US" dirty="0"/>
                        <a:t>Winter air temperature</a:t>
                      </a:r>
                    </a:p>
                  </a:txBody>
                  <a:tcPr/>
                </a:tc>
                <a:extLst>
                  <a:ext uri="{0D108BD9-81ED-4DB2-BD59-A6C34878D82A}">
                    <a16:rowId xmlns:a16="http://schemas.microsoft.com/office/drawing/2014/main" val="2895836014"/>
                  </a:ext>
                </a:extLst>
              </a:tr>
              <a:tr h="370840">
                <a:tc>
                  <a:txBody>
                    <a:bodyPr/>
                    <a:lstStyle/>
                    <a:p>
                      <a:r>
                        <a:rPr lang="en-US" dirty="0"/>
                        <a:t>Sebago Lake</a:t>
                      </a:r>
                    </a:p>
                  </a:txBody>
                  <a:tcPr/>
                </a:tc>
                <a:tc>
                  <a:txBody>
                    <a:bodyPr/>
                    <a:lstStyle/>
                    <a:p>
                      <a:r>
                        <a:rPr lang="en-US" dirty="0"/>
                        <a:t>1995</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2720323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Sebago Lake</a:t>
                      </a:r>
                    </a:p>
                  </a:txBody>
                  <a:tcPr/>
                </a:tc>
                <a:tc>
                  <a:txBody>
                    <a:bodyPr/>
                    <a:lstStyle/>
                    <a:p>
                      <a:r>
                        <a:rPr lang="en-US" dirty="0"/>
                        <a:t>1996</a:t>
                      </a:r>
                    </a:p>
                  </a:txBody>
                  <a:tcPr/>
                </a:tc>
                <a:tc>
                  <a:txBody>
                    <a:bodyPr/>
                    <a:lstStyle/>
                    <a:p>
                      <a:r>
                        <a:rPr lang="en-US" dirty="0"/>
                        <a:t>0</a:t>
                      </a:r>
                    </a:p>
                  </a:txBody>
                  <a:tcPr/>
                </a:tc>
                <a:tc>
                  <a:txBody>
                    <a:bodyPr/>
                    <a:lstStyle/>
                    <a:p>
                      <a:r>
                        <a:rPr lang="en-US" dirty="0"/>
                        <a:t>-2.5</a:t>
                      </a:r>
                    </a:p>
                  </a:txBody>
                  <a:tcPr/>
                </a:tc>
                <a:extLst>
                  <a:ext uri="{0D108BD9-81ED-4DB2-BD59-A6C34878D82A}">
                    <a16:rowId xmlns:a16="http://schemas.microsoft.com/office/drawing/2014/main" val="2615371343"/>
                  </a:ext>
                </a:extLst>
              </a:tr>
              <a:tr h="3900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Sebago Lake</a:t>
                      </a:r>
                    </a:p>
                  </a:txBody>
                  <a:tcPr/>
                </a:tc>
                <a:tc>
                  <a:txBody>
                    <a:bodyPr/>
                    <a:lstStyle/>
                    <a:p>
                      <a:r>
                        <a:rPr lang="en-US" dirty="0"/>
                        <a:t>1997</a:t>
                      </a:r>
                    </a:p>
                  </a:txBody>
                  <a:tcPr/>
                </a:tc>
                <a:tc>
                  <a:txBody>
                    <a:bodyPr/>
                    <a:lstStyle/>
                    <a:p>
                      <a:r>
                        <a:rPr lang="en-US" dirty="0"/>
                        <a:t>0</a:t>
                      </a:r>
                    </a:p>
                  </a:txBody>
                  <a:tcPr/>
                </a:tc>
                <a:tc>
                  <a:txBody>
                    <a:bodyPr/>
                    <a:lstStyle/>
                    <a:p>
                      <a:r>
                        <a:rPr lang="en-US" dirty="0"/>
                        <a:t>-2.9</a:t>
                      </a:r>
                    </a:p>
                  </a:txBody>
                  <a:tcPr/>
                </a:tc>
                <a:extLst>
                  <a:ext uri="{0D108BD9-81ED-4DB2-BD59-A6C34878D82A}">
                    <a16:rowId xmlns:a16="http://schemas.microsoft.com/office/drawing/2014/main" val="32022521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Sebago Lake</a:t>
                      </a:r>
                    </a:p>
                  </a:txBody>
                  <a:tcPr/>
                </a:tc>
                <a:tc>
                  <a:txBody>
                    <a:bodyPr/>
                    <a:lstStyle/>
                    <a:p>
                      <a:r>
                        <a:rPr lang="en-US" dirty="0"/>
                        <a:t>1998</a:t>
                      </a:r>
                    </a:p>
                  </a:txBody>
                  <a:tcPr/>
                </a:tc>
                <a:tc>
                  <a:txBody>
                    <a:bodyPr/>
                    <a:lstStyle/>
                    <a:p>
                      <a:r>
                        <a:rPr lang="en-US" dirty="0"/>
                        <a:t>0</a:t>
                      </a:r>
                    </a:p>
                  </a:txBody>
                  <a:tcPr/>
                </a:tc>
                <a:tc>
                  <a:txBody>
                    <a:bodyPr/>
                    <a:lstStyle/>
                    <a:p>
                      <a:r>
                        <a:rPr lang="en-US" dirty="0"/>
                        <a:t>-3.1</a:t>
                      </a:r>
                    </a:p>
                  </a:txBody>
                  <a:tcPr/>
                </a:tc>
                <a:extLst>
                  <a:ext uri="{0D108BD9-81ED-4DB2-BD59-A6C34878D82A}">
                    <a16:rowId xmlns:a16="http://schemas.microsoft.com/office/drawing/2014/main" val="2517638663"/>
                  </a:ext>
                </a:extLst>
              </a:tr>
              <a:tr h="370840">
                <a:tc>
                  <a:txBody>
                    <a:bodyPr/>
                    <a:lstStyle/>
                    <a:p>
                      <a:r>
                        <a:rPr lang="en-US" dirty="0"/>
                        <a:t>George Lake</a:t>
                      </a:r>
                    </a:p>
                  </a:txBody>
                  <a:tcPr/>
                </a:tc>
                <a:tc>
                  <a:txBody>
                    <a:bodyPr/>
                    <a:lstStyle/>
                    <a:p>
                      <a:r>
                        <a:rPr lang="en-US" dirty="0"/>
                        <a:t>1995</a:t>
                      </a:r>
                    </a:p>
                  </a:txBody>
                  <a:tcPr/>
                </a:tc>
                <a:tc>
                  <a:txBody>
                    <a:bodyPr/>
                    <a:lstStyle/>
                    <a:p>
                      <a:r>
                        <a:rPr lang="en-US" dirty="0"/>
                        <a:t>0</a:t>
                      </a:r>
                    </a:p>
                  </a:txBody>
                  <a:tcPr/>
                </a:tc>
                <a:tc>
                  <a:txBody>
                    <a:bodyPr/>
                    <a:lstStyle/>
                    <a:p>
                      <a:r>
                        <a:rPr lang="en-US" dirty="0"/>
                        <a:t>-2.1</a:t>
                      </a:r>
                    </a:p>
                  </a:txBody>
                  <a:tcPr/>
                </a:tc>
                <a:extLst>
                  <a:ext uri="{0D108BD9-81ED-4DB2-BD59-A6C34878D82A}">
                    <a16:rowId xmlns:a16="http://schemas.microsoft.com/office/drawing/2014/main" val="31301713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George Lake</a:t>
                      </a:r>
                    </a:p>
                  </a:txBody>
                  <a:tcPr/>
                </a:tc>
                <a:tc>
                  <a:txBody>
                    <a:bodyPr/>
                    <a:lstStyle/>
                    <a:p>
                      <a:r>
                        <a:rPr lang="en-US" dirty="0"/>
                        <a:t>1996</a:t>
                      </a:r>
                    </a:p>
                  </a:txBody>
                  <a:tcPr/>
                </a:tc>
                <a:tc>
                  <a:txBody>
                    <a:bodyPr/>
                    <a:lstStyle/>
                    <a:p>
                      <a:r>
                        <a:rPr lang="en-US" dirty="0"/>
                        <a:t>1</a:t>
                      </a:r>
                    </a:p>
                  </a:txBody>
                  <a:tcPr/>
                </a:tc>
                <a:tc>
                  <a:txBody>
                    <a:bodyPr/>
                    <a:lstStyle/>
                    <a:p>
                      <a:r>
                        <a:rPr lang="en-US" dirty="0"/>
                        <a:t>-1.6</a:t>
                      </a:r>
                    </a:p>
                  </a:txBody>
                  <a:tcPr/>
                </a:tc>
                <a:extLst>
                  <a:ext uri="{0D108BD9-81ED-4DB2-BD59-A6C34878D82A}">
                    <a16:rowId xmlns:a16="http://schemas.microsoft.com/office/drawing/2014/main" val="44571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George Lake</a:t>
                      </a:r>
                    </a:p>
                  </a:txBody>
                  <a:tcPr/>
                </a:tc>
                <a:tc>
                  <a:txBody>
                    <a:bodyPr/>
                    <a:lstStyle/>
                    <a:p>
                      <a:r>
                        <a:rPr lang="en-US" dirty="0"/>
                        <a:t>1997</a:t>
                      </a:r>
                    </a:p>
                  </a:txBody>
                  <a:tcPr/>
                </a:tc>
                <a:tc>
                  <a:txBody>
                    <a:bodyPr/>
                    <a:lstStyle/>
                    <a:p>
                      <a:r>
                        <a:rPr lang="en-US" dirty="0"/>
                        <a:t>1</a:t>
                      </a:r>
                    </a:p>
                  </a:txBody>
                  <a:tcPr/>
                </a:tc>
                <a:tc>
                  <a:txBody>
                    <a:bodyPr/>
                    <a:lstStyle/>
                    <a:p>
                      <a:r>
                        <a:rPr lang="en-US" dirty="0"/>
                        <a:t>-0.5</a:t>
                      </a:r>
                    </a:p>
                  </a:txBody>
                  <a:tcPr/>
                </a:tc>
                <a:extLst>
                  <a:ext uri="{0D108BD9-81ED-4DB2-BD59-A6C34878D82A}">
                    <a16:rowId xmlns:a16="http://schemas.microsoft.com/office/drawing/2014/main" val="2051548438"/>
                  </a:ext>
                </a:extLst>
              </a:tr>
            </a:tbl>
          </a:graphicData>
        </a:graphic>
      </p:graphicFrame>
    </p:spTree>
    <p:extLst>
      <p:ext uri="{BB962C8B-B14F-4D97-AF65-F5344CB8AC3E}">
        <p14:creationId xmlns:p14="http://schemas.microsoft.com/office/powerpoint/2010/main" val="35371567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A47B-51CA-43EF-8C4F-A822347D215E}"/>
              </a:ext>
            </a:extLst>
          </p:cNvPr>
          <p:cNvSpPr>
            <a:spLocks noGrp="1"/>
          </p:cNvSpPr>
          <p:nvPr>
            <p:ph type="title"/>
          </p:nvPr>
        </p:nvSpPr>
        <p:spPr/>
        <p:txBody>
          <a:bodyPr/>
          <a:lstStyle/>
          <a:p>
            <a:r>
              <a:rPr lang="en-US" dirty="0"/>
              <a:t>Extremes in temperature cause extremes in ice coverage</a:t>
            </a:r>
          </a:p>
        </p:txBody>
      </p:sp>
      <p:pic>
        <p:nvPicPr>
          <p:cNvPr id="4" name="Content Placeholder 3">
            <a:extLst>
              <a:ext uri="{FF2B5EF4-FFF2-40B4-BE49-F238E27FC236}">
                <a16:creationId xmlns:a16="http://schemas.microsoft.com/office/drawing/2014/main" id="{EAFE0F5A-D266-49A6-8235-578C8FC165B4}"/>
              </a:ext>
            </a:extLst>
          </p:cNvPr>
          <p:cNvPicPr>
            <a:picLocks noGrp="1" noChangeAspect="1"/>
          </p:cNvPicPr>
          <p:nvPr>
            <p:ph idx="1"/>
          </p:nvPr>
        </p:nvPicPr>
        <p:blipFill>
          <a:blip r:embed="rId2"/>
          <a:stretch>
            <a:fillRect/>
          </a:stretch>
        </p:blipFill>
        <p:spPr>
          <a:xfrm>
            <a:off x="2561099" y="1661568"/>
            <a:ext cx="6706725" cy="5196432"/>
          </a:xfrm>
          <a:prstGeom prst="rect">
            <a:avLst/>
          </a:prstGeom>
        </p:spPr>
      </p:pic>
      <p:sp>
        <p:nvSpPr>
          <p:cNvPr id="5" name="TextBox 4">
            <a:extLst>
              <a:ext uri="{FF2B5EF4-FFF2-40B4-BE49-F238E27FC236}">
                <a16:creationId xmlns:a16="http://schemas.microsoft.com/office/drawing/2014/main" id="{5E8F21DC-2401-408B-8EB1-21C051DCA0C7}"/>
              </a:ext>
            </a:extLst>
          </p:cNvPr>
          <p:cNvSpPr txBox="1"/>
          <p:nvPr/>
        </p:nvSpPr>
        <p:spPr>
          <a:xfrm>
            <a:off x="9791471" y="6488668"/>
            <a:ext cx="2026645" cy="369332"/>
          </a:xfrm>
          <a:prstGeom prst="rect">
            <a:avLst/>
          </a:prstGeom>
          <a:noFill/>
        </p:spPr>
        <p:txBody>
          <a:bodyPr wrap="none" rtlCol="0">
            <a:spAutoFit/>
          </a:bodyPr>
          <a:lstStyle/>
          <a:p>
            <a:r>
              <a:rPr lang="en-US" i="1" dirty="0"/>
              <a:t>Filazzola et al. 2020</a:t>
            </a:r>
          </a:p>
        </p:txBody>
      </p:sp>
    </p:spTree>
    <p:extLst>
      <p:ext uri="{BB962C8B-B14F-4D97-AF65-F5344CB8AC3E}">
        <p14:creationId xmlns:p14="http://schemas.microsoft.com/office/powerpoint/2010/main" val="12923939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1F1E-DC35-400E-B5D5-1C36974B7A76}"/>
              </a:ext>
            </a:extLst>
          </p:cNvPr>
          <p:cNvSpPr>
            <a:spLocks noGrp="1"/>
          </p:cNvSpPr>
          <p:nvPr>
            <p:ph type="title"/>
          </p:nvPr>
        </p:nvSpPr>
        <p:spPr/>
        <p:txBody>
          <a:bodyPr/>
          <a:lstStyle/>
          <a:p>
            <a:r>
              <a:rPr lang="en-US" dirty="0"/>
              <a:t>The future loss of ice coverage</a:t>
            </a:r>
          </a:p>
        </p:txBody>
      </p:sp>
      <p:pic>
        <p:nvPicPr>
          <p:cNvPr id="4" name="image22.png">
            <a:extLst>
              <a:ext uri="{FF2B5EF4-FFF2-40B4-BE49-F238E27FC236}">
                <a16:creationId xmlns:a16="http://schemas.microsoft.com/office/drawing/2014/main" id="{0564462C-280F-41D8-8706-A76B9DABE45C}"/>
              </a:ext>
            </a:extLst>
          </p:cNvPr>
          <p:cNvPicPr>
            <a:picLocks/>
          </p:cNvPicPr>
          <p:nvPr/>
        </p:nvPicPr>
        <p:blipFill>
          <a:blip r:embed="rId2"/>
          <a:srcRect/>
          <a:stretch>
            <a:fillRect/>
          </a:stretch>
        </p:blipFill>
        <p:spPr>
          <a:xfrm>
            <a:off x="1314450" y="1757997"/>
            <a:ext cx="9896475" cy="4620578"/>
          </a:xfrm>
          <a:prstGeom prst="rect">
            <a:avLst/>
          </a:prstGeom>
          <a:ln/>
        </p:spPr>
      </p:pic>
      <p:sp>
        <p:nvSpPr>
          <p:cNvPr id="5" name="TextBox 4">
            <a:extLst>
              <a:ext uri="{FF2B5EF4-FFF2-40B4-BE49-F238E27FC236}">
                <a16:creationId xmlns:a16="http://schemas.microsoft.com/office/drawing/2014/main" id="{8B8170F4-D5D1-4E24-834C-622EB6EA14CA}"/>
              </a:ext>
            </a:extLst>
          </p:cNvPr>
          <p:cNvSpPr txBox="1"/>
          <p:nvPr/>
        </p:nvSpPr>
        <p:spPr>
          <a:xfrm>
            <a:off x="9791471" y="6488668"/>
            <a:ext cx="2001253" cy="369332"/>
          </a:xfrm>
          <a:prstGeom prst="rect">
            <a:avLst/>
          </a:prstGeom>
          <a:noFill/>
        </p:spPr>
        <p:txBody>
          <a:bodyPr wrap="none" rtlCol="0">
            <a:spAutoFit/>
          </a:bodyPr>
          <a:lstStyle/>
          <a:p>
            <a:r>
              <a:rPr lang="en-US" i="1" dirty="0"/>
              <a:t>Sharma et al. 2021</a:t>
            </a:r>
          </a:p>
        </p:txBody>
      </p:sp>
    </p:spTree>
    <p:extLst>
      <p:ext uri="{BB962C8B-B14F-4D97-AF65-F5344CB8AC3E}">
        <p14:creationId xmlns:p14="http://schemas.microsoft.com/office/powerpoint/2010/main" val="8895859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D809A-686A-40E4-B282-59E07B39D03A}"/>
              </a:ext>
            </a:extLst>
          </p:cNvPr>
          <p:cNvSpPr>
            <a:spLocks noGrp="1"/>
          </p:cNvSpPr>
          <p:nvPr>
            <p:ph type="title"/>
          </p:nvPr>
        </p:nvSpPr>
        <p:spPr/>
        <p:txBody>
          <a:bodyPr/>
          <a:lstStyle/>
          <a:p>
            <a:r>
              <a:rPr lang="en-CA" dirty="0"/>
              <a:t>Post-hoc analyses</a:t>
            </a:r>
          </a:p>
        </p:txBody>
      </p:sp>
      <p:pic>
        <p:nvPicPr>
          <p:cNvPr id="6" name="Content Placeholder 5">
            <a:extLst>
              <a:ext uri="{FF2B5EF4-FFF2-40B4-BE49-F238E27FC236}">
                <a16:creationId xmlns:a16="http://schemas.microsoft.com/office/drawing/2014/main" id="{CF86429A-AC29-45CE-AFF7-D0E9DDD8A0A2}"/>
              </a:ext>
            </a:extLst>
          </p:cNvPr>
          <p:cNvPicPr>
            <a:picLocks noGrp="1" noChangeAspect="1"/>
          </p:cNvPicPr>
          <p:nvPr>
            <p:ph idx="1"/>
          </p:nvPr>
        </p:nvPicPr>
        <p:blipFill>
          <a:blip r:embed="rId2"/>
          <a:stretch>
            <a:fillRect/>
          </a:stretch>
        </p:blipFill>
        <p:spPr>
          <a:xfrm>
            <a:off x="494763" y="2141537"/>
            <a:ext cx="7966904" cy="4351338"/>
          </a:xfrm>
        </p:spPr>
      </p:pic>
      <p:sp>
        <p:nvSpPr>
          <p:cNvPr id="4" name="TextBox 3">
            <a:extLst>
              <a:ext uri="{FF2B5EF4-FFF2-40B4-BE49-F238E27FC236}">
                <a16:creationId xmlns:a16="http://schemas.microsoft.com/office/drawing/2014/main" id="{BF8768B4-09D1-4BC2-8A0F-662D8EF21895}"/>
              </a:ext>
            </a:extLst>
          </p:cNvPr>
          <p:cNvSpPr txBox="1"/>
          <p:nvPr/>
        </p:nvSpPr>
        <p:spPr>
          <a:xfrm>
            <a:off x="10874644" y="-5412"/>
            <a:ext cx="1304844"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CA" sz="3600" dirty="0"/>
              <a:t>Part C</a:t>
            </a:r>
          </a:p>
        </p:txBody>
      </p:sp>
      <p:sp>
        <p:nvSpPr>
          <p:cNvPr id="7" name="TextBox 6">
            <a:extLst>
              <a:ext uri="{FF2B5EF4-FFF2-40B4-BE49-F238E27FC236}">
                <a16:creationId xmlns:a16="http://schemas.microsoft.com/office/drawing/2014/main" id="{627581A2-EED7-4418-87B7-70A2083C9DF1}"/>
              </a:ext>
            </a:extLst>
          </p:cNvPr>
          <p:cNvSpPr txBox="1"/>
          <p:nvPr/>
        </p:nvSpPr>
        <p:spPr>
          <a:xfrm>
            <a:off x="8461667" y="2061225"/>
            <a:ext cx="2850460" cy="707886"/>
          </a:xfrm>
          <a:prstGeom prst="rect">
            <a:avLst/>
          </a:prstGeom>
          <a:noFill/>
        </p:spPr>
        <p:txBody>
          <a:bodyPr wrap="none" rtlCol="0">
            <a:spAutoFit/>
          </a:bodyPr>
          <a:lstStyle/>
          <a:p>
            <a:r>
              <a:rPr lang="en-CA" sz="2000" b="1" dirty="0"/>
              <a:t>GLM output</a:t>
            </a:r>
          </a:p>
          <a:p>
            <a:r>
              <a:rPr lang="el-GR" sz="2000" dirty="0"/>
              <a:t>χ</a:t>
            </a:r>
            <a:r>
              <a:rPr lang="en-CA" sz="2000" baseline="30000" dirty="0"/>
              <a:t>2 </a:t>
            </a:r>
            <a:r>
              <a:rPr lang="en-CA" sz="2000" dirty="0"/>
              <a:t>= 3.77, df = 2, p = 0.007</a:t>
            </a:r>
            <a:endParaRPr lang="en-CA" sz="2000" baseline="30000" dirty="0"/>
          </a:p>
        </p:txBody>
      </p:sp>
      <p:sp>
        <p:nvSpPr>
          <p:cNvPr id="8" name="TextBox 7">
            <a:extLst>
              <a:ext uri="{FF2B5EF4-FFF2-40B4-BE49-F238E27FC236}">
                <a16:creationId xmlns:a16="http://schemas.microsoft.com/office/drawing/2014/main" id="{3BCADD42-2ABE-4F96-A953-CA45F587AF92}"/>
              </a:ext>
            </a:extLst>
          </p:cNvPr>
          <p:cNvSpPr txBox="1"/>
          <p:nvPr/>
        </p:nvSpPr>
        <p:spPr>
          <a:xfrm>
            <a:off x="8541099" y="3637503"/>
            <a:ext cx="3155607" cy="1631216"/>
          </a:xfrm>
          <a:prstGeom prst="rect">
            <a:avLst/>
          </a:prstGeom>
          <a:noFill/>
        </p:spPr>
        <p:txBody>
          <a:bodyPr wrap="none" rtlCol="0">
            <a:spAutoFit/>
          </a:bodyPr>
          <a:lstStyle/>
          <a:p>
            <a:r>
              <a:rPr lang="en-CA" sz="2000" b="1" dirty="0"/>
              <a:t>Which groups are different?</a:t>
            </a:r>
          </a:p>
          <a:p>
            <a:r>
              <a:rPr lang="en-CA" sz="2000" dirty="0"/>
              <a:t>A – B</a:t>
            </a:r>
          </a:p>
          <a:p>
            <a:r>
              <a:rPr lang="en-CA" sz="2000" dirty="0"/>
              <a:t>B – C</a:t>
            </a:r>
          </a:p>
          <a:p>
            <a:r>
              <a:rPr lang="en-CA" sz="2000" dirty="0"/>
              <a:t>A – C</a:t>
            </a:r>
          </a:p>
          <a:p>
            <a:endParaRPr lang="en-CA" sz="2000" dirty="0"/>
          </a:p>
        </p:txBody>
      </p:sp>
    </p:spTree>
    <p:extLst>
      <p:ext uri="{BB962C8B-B14F-4D97-AF65-F5344CB8AC3E}">
        <p14:creationId xmlns:p14="http://schemas.microsoft.com/office/powerpoint/2010/main" val="390984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05DB-016C-442D-A3EE-20E53C024E19}"/>
              </a:ext>
            </a:extLst>
          </p:cNvPr>
          <p:cNvSpPr>
            <a:spLocks noGrp="1"/>
          </p:cNvSpPr>
          <p:nvPr>
            <p:ph type="title"/>
          </p:nvPr>
        </p:nvSpPr>
        <p:spPr/>
        <p:txBody>
          <a:bodyPr/>
          <a:lstStyle/>
          <a:p>
            <a:r>
              <a:rPr lang="en-US" dirty="0"/>
              <a:t>Differences with linear regression</a:t>
            </a:r>
          </a:p>
        </p:txBody>
      </p:sp>
      <p:sp>
        <p:nvSpPr>
          <p:cNvPr id="3" name="Content Placeholder 2">
            <a:extLst>
              <a:ext uri="{FF2B5EF4-FFF2-40B4-BE49-F238E27FC236}">
                <a16:creationId xmlns:a16="http://schemas.microsoft.com/office/drawing/2014/main" id="{3A4EEE1F-737E-4238-8801-BBB13613A4A5}"/>
              </a:ext>
            </a:extLst>
          </p:cNvPr>
          <p:cNvSpPr>
            <a:spLocks noGrp="1"/>
          </p:cNvSpPr>
          <p:nvPr>
            <p:ph idx="1"/>
          </p:nvPr>
        </p:nvSpPr>
        <p:spPr/>
        <p:txBody>
          <a:bodyPr/>
          <a:lstStyle/>
          <a:p>
            <a:pPr marL="0" indent="0">
              <a:buNone/>
            </a:pPr>
            <a:r>
              <a:rPr lang="en-US" dirty="0"/>
              <a:t>Logistic regression differs from linear regression in that: </a:t>
            </a:r>
          </a:p>
          <a:p>
            <a:endParaRPr lang="en-US" dirty="0"/>
          </a:p>
          <a:p>
            <a:r>
              <a:rPr lang="en-US" dirty="0"/>
              <a:t>Response variable can be complex (e.g., binary, discrete, continuous)</a:t>
            </a:r>
          </a:p>
          <a:p>
            <a:r>
              <a:rPr lang="en-US" dirty="0"/>
              <a:t>There is no “true” R2 or residuals</a:t>
            </a:r>
          </a:p>
          <a:p>
            <a:r>
              <a:rPr lang="en-US" dirty="0"/>
              <a:t>Uses Maximum Likelihood instead of Sum of Squares</a:t>
            </a:r>
          </a:p>
        </p:txBody>
      </p:sp>
      <p:pic>
        <p:nvPicPr>
          <p:cNvPr id="4" name="Picture 3">
            <a:extLst>
              <a:ext uri="{FF2B5EF4-FFF2-40B4-BE49-F238E27FC236}">
                <a16:creationId xmlns:a16="http://schemas.microsoft.com/office/drawing/2014/main" id="{A3A3EDA3-B94D-4424-8D73-49455B99A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6155" y="3697793"/>
            <a:ext cx="3118854" cy="3118854"/>
          </a:xfrm>
          <a:prstGeom prst="rect">
            <a:avLst/>
          </a:prstGeom>
        </p:spPr>
      </p:pic>
    </p:spTree>
    <p:extLst>
      <p:ext uri="{BB962C8B-B14F-4D97-AF65-F5344CB8AC3E}">
        <p14:creationId xmlns:p14="http://schemas.microsoft.com/office/powerpoint/2010/main" val="132362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D809A-686A-40E4-B282-59E07B39D03A}"/>
              </a:ext>
            </a:extLst>
          </p:cNvPr>
          <p:cNvSpPr>
            <a:spLocks noGrp="1"/>
          </p:cNvSpPr>
          <p:nvPr>
            <p:ph type="title"/>
          </p:nvPr>
        </p:nvSpPr>
        <p:spPr/>
        <p:txBody>
          <a:bodyPr/>
          <a:lstStyle/>
          <a:p>
            <a:r>
              <a:rPr lang="en-CA" dirty="0"/>
              <a:t>Post-hoc analyses</a:t>
            </a:r>
          </a:p>
        </p:txBody>
      </p:sp>
      <p:pic>
        <p:nvPicPr>
          <p:cNvPr id="6" name="Content Placeholder 5">
            <a:extLst>
              <a:ext uri="{FF2B5EF4-FFF2-40B4-BE49-F238E27FC236}">
                <a16:creationId xmlns:a16="http://schemas.microsoft.com/office/drawing/2014/main" id="{CF86429A-AC29-45CE-AFF7-D0E9DDD8A0A2}"/>
              </a:ext>
            </a:extLst>
          </p:cNvPr>
          <p:cNvPicPr>
            <a:picLocks noGrp="1" noChangeAspect="1"/>
          </p:cNvPicPr>
          <p:nvPr>
            <p:ph idx="1"/>
          </p:nvPr>
        </p:nvPicPr>
        <p:blipFill>
          <a:blip r:embed="rId2"/>
          <a:stretch>
            <a:fillRect/>
          </a:stretch>
        </p:blipFill>
        <p:spPr>
          <a:xfrm>
            <a:off x="1921629" y="2141537"/>
            <a:ext cx="7966904" cy="4351338"/>
          </a:xfrm>
        </p:spPr>
      </p:pic>
      <p:sp>
        <p:nvSpPr>
          <p:cNvPr id="3" name="Left Brace 2">
            <a:extLst>
              <a:ext uri="{FF2B5EF4-FFF2-40B4-BE49-F238E27FC236}">
                <a16:creationId xmlns:a16="http://schemas.microsoft.com/office/drawing/2014/main" id="{5977297E-D7D8-46CF-8C2B-958B6464C7CC}"/>
              </a:ext>
            </a:extLst>
          </p:cNvPr>
          <p:cNvSpPr/>
          <p:nvPr/>
        </p:nvSpPr>
        <p:spPr>
          <a:xfrm rot="5400000">
            <a:off x="4882752" y="1138069"/>
            <a:ext cx="209778" cy="221671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Left Brace 8">
            <a:extLst>
              <a:ext uri="{FF2B5EF4-FFF2-40B4-BE49-F238E27FC236}">
                <a16:creationId xmlns:a16="http://schemas.microsoft.com/office/drawing/2014/main" id="{91D36098-C643-4FEE-B928-E9A680DA8994}"/>
              </a:ext>
            </a:extLst>
          </p:cNvPr>
          <p:cNvSpPr/>
          <p:nvPr/>
        </p:nvSpPr>
        <p:spPr>
          <a:xfrm rot="5400000">
            <a:off x="7183552" y="782755"/>
            <a:ext cx="179560" cy="23546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Left Brace 9">
            <a:extLst>
              <a:ext uri="{FF2B5EF4-FFF2-40B4-BE49-F238E27FC236}">
                <a16:creationId xmlns:a16="http://schemas.microsoft.com/office/drawing/2014/main" id="{04959165-84C0-4171-97F6-AFF9FEC14B5B}"/>
              </a:ext>
            </a:extLst>
          </p:cNvPr>
          <p:cNvSpPr/>
          <p:nvPr/>
        </p:nvSpPr>
        <p:spPr>
          <a:xfrm rot="5400000">
            <a:off x="6085276" y="-727501"/>
            <a:ext cx="159392" cy="45713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 name="TextBox 4">
            <a:extLst>
              <a:ext uri="{FF2B5EF4-FFF2-40B4-BE49-F238E27FC236}">
                <a16:creationId xmlns:a16="http://schemas.microsoft.com/office/drawing/2014/main" id="{8612BAA7-A3B4-451E-A5D5-E14540A79BC4}"/>
              </a:ext>
            </a:extLst>
          </p:cNvPr>
          <p:cNvSpPr txBox="1"/>
          <p:nvPr/>
        </p:nvSpPr>
        <p:spPr>
          <a:xfrm>
            <a:off x="4519403" y="1750859"/>
            <a:ext cx="936475" cy="369332"/>
          </a:xfrm>
          <a:prstGeom prst="rect">
            <a:avLst/>
          </a:prstGeom>
          <a:noFill/>
        </p:spPr>
        <p:txBody>
          <a:bodyPr wrap="none" rtlCol="0">
            <a:spAutoFit/>
          </a:bodyPr>
          <a:lstStyle/>
          <a:p>
            <a:r>
              <a:rPr lang="en-CA" dirty="0"/>
              <a:t>p = 0.37</a:t>
            </a:r>
          </a:p>
        </p:txBody>
      </p:sp>
      <p:sp>
        <p:nvSpPr>
          <p:cNvPr id="11" name="TextBox 10">
            <a:extLst>
              <a:ext uri="{FF2B5EF4-FFF2-40B4-BE49-F238E27FC236}">
                <a16:creationId xmlns:a16="http://schemas.microsoft.com/office/drawing/2014/main" id="{FECD099E-133C-44D3-B4C2-5742D7CAA3F7}"/>
              </a:ext>
            </a:extLst>
          </p:cNvPr>
          <p:cNvSpPr txBox="1"/>
          <p:nvPr/>
        </p:nvSpPr>
        <p:spPr>
          <a:xfrm>
            <a:off x="6805094" y="1540514"/>
            <a:ext cx="1053494" cy="369332"/>
          </a:xfrm>
          <a:prstGeom prst="rect">
            <a:avLst/>
          </a:prstGeom>
          <a:noFill/>
        </p:spPr>
        <p:txBody>
          <a:bodyPr wrap="none" rtlCol="0">
            <a:spAutoFit/>
          </a:bodyPr>
          <a:lstStyle/>
          <a:p>
            <a:r>
              <a:rPr lang="en-CA" dirty="0"/>
              <a:t>p = 0.005</a:t>
            </a:r>
          </a:p>
        </p:txBody>
      </p:sp>
      <p:sp>
        <p:nvSpPr>
          <p:cNvPr id="12" name="TextBox 11">
            <a:extLst>
              <a:ext uri="{FF2B5EF4-FFF2-40B4-BE49-F238E27FC236}">
                <a16:creationId xmlns:a16="http://schemas.microsoft.com/office/drawing/2014/main" id="{CEAEC7A6-C56D-4714-994E-405884CB5ED0}"/>
              </a:ext>
            </a:extLst>
          </p:cNvPr>
          <p:cNvSpPr txBox="1"/>
          <p:nvPr/>
        </p:nvSpPr>
        <p:spPr>
          <a:xfrm>
            <a:off x="5638225" y="1140172"/>
            <a:ext cx="936475" cy="369332"/>
          </a:xfrm>
          <a:prstGeom prst="rect">
            <a:avLst/>
          </a:prstGeom>
          <a:noFill/>
        </p:spPr>
        <p:txBody>
          <a:bodyPr wrap="none" rtlCol="0">
            <a:spAutoFit/>
          </a:bodyPr>
          <a:lstStyle/>
          <a:p>
            <a:r>
              <a:rPr lang="en-CA" dirty="0"/>
              <a:t>p = 0.17</a:t>
            </a:r>
          </a:p>
        </p:txBody>
      </p:sp>
    </p:spTree>
    <p:extLst>
      <p:ext uri="{BB962C8B-B14F-4D97-AF65-F5344CB8AC3E}">
        <p14:creationId xmlns:p14="http://schemas.microsoft.com/office/powerpoint/2010/main" val="187642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5" grpId="0"/>
      <p:bldP spid="11" grpId="0"/>
      <p:bldP spid="1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9F32D-BF8D-44F8-AB79-F9B523905DE5}"/>
              </a:ext>
            </a:extLst>
          </p:cNvPr>
          <p:cNvSpPr>
            <a:spLocks noGrp="1"/>
          </p:cNvSpPr>
          <p:nvPr>
            <p:ph type="title"/>
          </p:nvPr>
        </p:nvSpPr>
        <p:spPr/>
        <p:txBody>
          <a:bodyPr/>
          <a:lstStyle/>
          <a:p>
            <a:r>
              <a:rPr lang="en-CA" dirty="0"/>
              <a:t>Generalized linear mixed models</a:t>
            </a:r>
          </a:p>
        </p:txBody>
      </p:sp>
      <p:sp>
        <p:nvSpPr>
          <p:cNvPr id="3" name="Content Placeholder 2">
            <a:extLst>
              <a:ext uri="{FF2B5EF4-FFF2-40B4-BE49-F238E27FC236}">
                <a16:creationId xmlns:a16="http://schemas.microsoft.com/office/drawing/2014/main" id="{50E29DBC-0343-4254-AFD2-A81576016F83}"/>
              </a:ext>
            </a:extLst>
          </p:cNvPr>
          <p:cNvSpPr>
            <a:spLocks noGrp="1"/>
          </p:cNvSpPr>
          <p:nvPr>
            <p:ph idx="1"/>
          </p:nvPr>
        </p:nvSpPr>
        <p:spPr/>
        <p:txBody>
          <a:bodyPr>
            <a:normAutofit lnSpcReduction="10000"/>
          </a:bodyPr>
          <a:lstStyle/>
          <a:p>
            <a:r>
              <a:rPr lang="en-CA" dirty="0"/>
              <a:t>A GLM that includes both fixed effects and random effects</a:t>
            </a:r>
          </a:p>
          <a:p>
            <a:endParaRPr lang="en-CA" dirty="0"/>
          </a:p>
          <a:p>
            <a:r>
              <a:rPr lang="en-CA" b="1" dirty="0"/>
              <a:t>Fixed effects</a:t>
            </a:r>
            <a:r>
              <a:rPr lang="en-CA" dirty="0"/>
              <a:t>: predictor to test for significance; constant among observations; estimated using ML in GLMs</a:t>
            </a:r>
          </a:p>
          <a:p>
            <a:endParaRPr lang="en-CA" dirty="0"/>
          </a:p>
          <a:p>
            <a:r>
              <a:rPr lang="en-CA" b="1" dirty="0"/>
              <a:t>Random effects: </a:t>
            </a:r>
            <a:r>
              <a:rPr lang="en-CA" dirty="0"/>
              <a:t>predictor to account for variation among groups; estimates vary between observations; typically estimated based on a near-normal distribution</a:t>
            </a:r>
          </a:p>
          <a:p>
            <a:endParaRPr lang="en-CA" b="1" dirty="0"/>
          </a:p>
          <a:p>
            <a:r>
              <a:rPr lang="en-CA" dirty="0"/>
              <a:t>All linear models have fixed effects, but not all have random effects. </a:t>
            </a:r>
          </a:p>
        </p:txBody>
      </p:sp>
    </p:spTree>
    <p:extLst>
      <p:ext uri="{BB962C8B-B14F-4D97-AF65-F5344CB8AC3E}">
        <p14:creationId xmlns:p14="http://schemas.microsoft.com/office/powerpoint/2010/main" val="148629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57C20-3AF9-413D-8079-078AF1D4DABA}"/>
              </a:ext>
            </a:extLst>
          </p:cNvPr>
          <p:cNvSpPr>
            <a:spLocks noGrp="1"/>
          </p:cNvSpPr>
          <p:nvPr>
            <p:ph type="title"/>
          </p:nvPr>
        </p:nvSpPr>
        <p:spPr/>
        <p:txBody>
          <a:bodyPr/>
          <a:lstStyle/>
          <a:p>
            <a:r>
              <a:rPr lang="en-CA" dirty="0"/>
              <a:t>When to use mixed models</a:t>
            </a:r>
          </a:p>
        </p:txBody>
      </p:sp>
      <p:sp>
        <p:nvSpPr>
          <p:cNvPr id="3" name="Content Placeholder 2">
            <a:extLst>
              <a:ext uri="{FF2B5EF4-FFF2-40B4-BE49-F238E27FC236}">
                <a16:creationId xmlns:a16="http://schemas.microsoft.com/office/drawing/2014/main" id="{CF6BEF1F-3434-4E34-A67B-A4D30414D3AC}"/>
              </a:ext>
            </a:extLst>
          </p:cNvPr>
          <p:cNvSpPr>
            <a:spLocks noGrp="1"/>
          </p:cNvSpPr>
          <p:nvPr>
            <p:ph idx="1"/>
          </p:nvPr>
        </p:nvSpPr>
        <p:spPr/>
        <p:txBody>
          <a:bodyPr/>
          <a:lstStyle/>
          <a:p>
            <a:pPr marL="0" indent="0">
              <a:buNone/>
            </a:pPr>
            <a:r>
              <a:rPr lang="en-CA" dirty="0"/>
              <a:t>When trying to test for a particular effect while controlling for another variable</a:t>
            </a:r>
          </a:p>
          <a:p>
            <a:pPr marL="0" indent="0">
              <a:buNone/>
            </a:pPr>
            <a:endParaRPr lang="en-CA" dirty="0"/>
          </a:p>
          <a:p>
            <a:pPr marL="0" indent="0">
              <a:buNone/>
            </a:pPr>
            <a:r>
              <a:rPr lang="en-CA" dirty="0"/>
              <a:t>Examples:</a:t>
            </a:r>
          </a:p>
          <a:p>
            <a:r>
              <a:rPr lang="en-CA" dirty="0"/>
              <a:t>Testing the effect of a blood pressure drug on patients with different initial BP values</a:t>
            </a:r>
          </a:p>
          <a:p>
            <a:r>
              <a:rPr lang="en-CA" dirty="0"/>
              <a:t>Testing the effect of nutrient addition on plants surveyed in years with different growing conditions</a:t>
            </a:r>
          </a:p>
          <a:p>
            <a:endParaRPr lang="en-CA" dirty="0"/>
          </a:p>
        </p:txBody>
      </p:sp>
    </p:spTree>
    <p:extLst>
      <p:ext uri="{BB962C8B-B14F-4D97-AF65-F5344CB8AC3E}">
        <p14:creationId xmlns:p14="http://schemas.microsoft.com/office/powerpoint/2010/main" val="272375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8A52D-C802-4BBE-B86A-A1E6D9A98F0B}"/>
              </a:ext>
            </a:extLst>
          </p:cNvPr>
          <p:cNvSpPr>
            <a:spLocks noGrp="1"/>
          </p:cNvSpPr>
          <p:nvPr>
            <p:ph type="title"/>
          </p:nvPr>
        </p:nvSpPr>
        <p:spPr/>
        <p:txBody>
          <a:bodyPr/>
          <a:lstStyle/>
          <a:p>
            <a:r>
              <a:rPr lang="en-CA" dirty="0"/>
              <a:t>Types of mixed models</a:t>
            </a:r>
          </a:p>
        </p:txBody>
      </p:sp>
      <p:pic>
        <p:nvPicPr>
          <p:cNvPr id="5" name="Content Placeholder 4">
            <a:extLst>
              <a:ext uri="{FF2B5EF4-FFF2-40B4-BE49-F238E27FC236}">
                <a16:creationId xmlns:a16="http://schemas.microsoft.com/office/drawing/2014/main" id="{923AB205-B3A2-4629-8C86-A330A4D6C54E}"/>
              </a:ext>
            </a:extLst>
          </p:cNvPr>
          <p:cNvPicPr>
            <a:picLocks noGrp="1" noChangeAspect="1"/>
          </p:cNvPicPr>
          <p:nvPr>
            <p:ph idx="1"/>
          </p:nvPr>
        </p:nvPicPr>
        <p:blipFill>
          <a:blip r:embed="rId2"/>
          <a:stretch>
            <a:fillRect/>
          </a:stretch>
        </p:blipFill>
        <p:spPr>
          <a:xfrm>
            <a:off x="195107" y="1946204"/>
            <a:ext cx="5545730" cy="4448053"/>
          </a:xfrm>
        </p:spPr>
      </p:pic>
      <p:pic>
        <p:nvPicPr>
          <p:cNvPr id="7" name="Picture 6">
            <a:extLst>
              <a:ext uri="{FF2B5EF4-FFF2-40B4-BE49-F238E27FC236}">
                <a16:creationId xmlns:a16="http://schemas.microsoft.com/office/drawing/2014/main" id="{106BB5BD-EA99-46AD-BE7D-1B9072D5F46E}"/>
              </a:ext>
            </a:extLst>
          </p:cNvPr>
          <p:cNvPicPr>
            <a:picLocks noChangeAspect="1"/>
          </p:cNvPicPr>
          <p:nvPr/>
        </p:nvPicPr>
        <p:blipFill>
          <a:blip r:embed="rId3"/>
          <a:stretch>
            <a:fillRect/>
          </a:stretch>
        </p:blipFill>
        <p:spPr>
          <a:xfrm>
            <a:off x="6202553" y="1858945"/>
            <a:ext cx="5544072" cy="4535313"/>
          </a:xfrm>
          <a:prstGeom prst="rect">
            <a:avLst/>
          </a:prstGeom>
        </p:spPr>
      </p:pic>
      <p:sp>
        <p:nvSpPr>
          <p:cNvPr id="8" name="TextBox 7">
            <a:extLst>
              <a:ext uri="{FF2B5EF4-FFF2-40B4-BE49-F238E27FC236}">
                <a16:creationId xmlns:a16="http://schemas.microsoft.com/office/drawing/2014/main" id="{858D1A00-FDFE-4430-B221-1816EF6FDA01}"/>
              </a:ext>
            </a:extLst>
          </p:cNvPr>
          <p:cNvSpPr txBox="1"/>
          <p:nvPr/>
        </p:nvSpPr>
        <p:spPr>
          <a:xfrm>
            <a:off x="10018207" y="6488668"/>
            <a:ext cx="2083006" cy="369332"/>
          </a:xfrm>
          <a:prstGeom prst="rect">
            <a:avLst/>
          </a:prstGeom>
          <a:noFill/>
        </p:spPr>
        <p:txBody>
          <a:bodyPr wrap="none" rtlCol="0">
            <a:spAutoFit/>
          </a:bodyPr>
          <a:lstStyle/>
          <a:p>
            <a:r>
              <a:rPr lang="en-CA" i="1" dirty="0"/>
              <a:t>Harrison et al., 2018</a:t>
            </a:r>
          </a:p>
        </p:txBody>
      </p:sp>
    </p:spTree>
    <p:extLst>
      <p:ext uri="{BB962C8B-B14F-4D97-AF65-F5344CB8AC3E}">
        <p14:creationId xmlns:p14="http://schemas.microsoft.com/office/powerpoint/2010/main" val="292550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14A4-FD2E-4C90-86B2-449E0D290595}"/>
              </a:ext>
            </a:extLst>
          </p:cNvPr>
          <p:cNvSpPr>
            <a:spLocks noGrp="1"/>
          </p:cNvSpPr>
          <p:nvPr>
            <p:ph type="title"/>
          </p:nvPr>
        </p:nvSpPr>
        <p:spPr/>
        <p:txBody>
          <a:bodyPr/>
          <a:lstStyle/>
          <a:p>
            <a:r>
              <a:rPr lang="en-CA" dirty="0"/>
              <a:t>A great introduction to mixed models</a:t>
            </a:r>
          </a:p>
        </p:txBody>
      </p:sp>
      <p:pic>
        <p:nvPicPr>
          <p:cNvPr id="5" name="Content Placeholder 4">
            <a:extLst>
              <a:ext uri="{FF2B5EF4-FFF2-40B4-BE49-F238E27FC236}">
                <a16:creationId xmlns:a16="http://schemas.microsoft.com/office/drawing/2014/main" id="{14CDAAE1-D8E2-4F03-B036-75DA6BEBB8C7}"/>
              </a:ext>
            </a:extLst>
          </p:cNvPr>
          <p:cNvPicPr>
            <a:picLocks noGrp="1" noChangeAspect="1"/>
          </p:cNvPicPr>
          <p:nvPr>
            <p:ph idx="1"/>
          </p:nvPr>
        </p:nvPicPr>
        <p:blipFill>
          <a:blip r:embed="rId2"/>
          <a:stretch>
            <a:fillRect/>
          </a:stretch>
        </p:blipFill>
        <p:spPr>
          <a:xfrm>
            <a:off x="1890273" y="1723345"/>
            <a:ext cx="7092115" cy="4351338"/>
          </a:xfrm>
        </p:spPr>
      </p:pic>
      <p:sp>
        <p:nvSpPr>
          <p:cNvPr id="7" name="TextBox 6">
            <a:extLst>
              <a:ext uri="{FF2B5EF4-FFF2-40B4-BE49-F238E27FC236}">
                <a16:creationId xmlns:a16="http://schemas.microsoft.com/office/drawing/2014/main" id="{86A20D20-8CA8-495A-8DCC-35C67529B6EC}"/>
              </a:ext>
            </a:extLst>
          </p:cNvPr>
          <p:cNvSpPr txBox="1"/>
          <p:nvPr/>
        </p:nvSpPr>
        <p:spPr>
          <a:xfrm>
            <a:off x="1890273" y="6123543"/>
            <a:ext cx="6094324" cy="369332"/>
          </a:xfrm>
          <a:prstGeom prst="rect">
            <a:avLst/>
          </a:prstGeom>
          <a:noFill/>
        </p:spPr>
        <p:txBody>
          <a:bodyPr wrap="square">
            <a:spAutoFit/>
          </a:bodyPr>
          <a:lstStyle/>
          <a:p>
            <a:r>
              <a:rPr lang="en-CA" dirty="0">
                <a:hlinkClick r:id="rId3"/>
              </a:rPr>
              <a:t>https://peerj.com/articles/4794/</a:t>
            </a:r>
            <a:r>
              <a:rPr lang="en-CA" dirty="0"/>
              <a:t> </a:t>
            </a:r>
          </a:p>
        </p:txBody>
      </p:sp>
    </p:spTree>
    <p:extLst>
      <p:ext uri="{BB962C8B-B14F-4D97-AF65-F5344CB8AC3E}">
        <p14:creationId xmlns:p14="http://schemas.microsoft.com/office/powerpoint/2010/main" val="15232020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icture containing outdoor, sky, grass, mountain&#10;&#10;Description automatically generated">
            <a:extLst>
              <a:ext uri="{FF2B5EF4-FFF2-40B4-BE49-F238E27FC236}">
                <a16:creationId xmlns:a16="http://schemas.microsoft.com/office/drawing/2014/main" id="{D1B8989F-1576-4B78-BB6E-C776465D7C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87CC75-7C91-487C-8059-211AD15C338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300" dirty="0">
                <a:solidFill>
                  <a:schemeClr val="tx1">
                    <a:lumMod val="85000"/>
                    <a:lumOff val="15000"/>
                  </a:schemeClr>
                </a:solidFill>
              </a:rPr>
              <a:t>Case Study: Mixed models to estimate plant responses to aridity</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64282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3EF6A-A511-45BD-A820-CE0920399032}"/>
              </a:ext>
            </a:extLst>
          </p:cNvPr>
          <p:cNvSpPr>
            <a:spLocks noGrp="1"/>
          </p:cNvSpPr>
          <p:nvPr>
            <p:ph type="title"/>
          </p:nvPr>
        </p:nvSpPr>
        <p:spPr/>
        <p:txBody>
          <a:bodyPr/>
          <a:lstStyle/>
          <a:p>
            <a:r>
              <a:rPr lang="en-CA" dirty="0"/>
              <a:t>Aridity gradient to test plant interactions</a:t>
            </a:r>
          </a:p>
        </p:txBody>
      </p:sp>
      <p:pic>
        <p:nvPicPr>
          <p:cNvPr id="5" name="Content Placeholder 4" descr="Diagram&#10;&#10;Description automatically generated">
            <a:extLst>
              <a:ext uri="{FF2B5EF4-FFF2-40B4-BE49-F238E27FC236}">
                <a16:creationId xmlns:a16="http://schemas.microsoft.com/office/drawing/2014/main" id="{636C2218-44AA-45AC-BD20-681D473B35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489" y="1916060"/>
            <a:ext cx="8785671" cy="4941940"/>
          </a:xfrm>
        </p:spPr>
      </p:pic>
      <p:sp>
        <p:nvSpPr>
          <p:cNvPr id="6" name="TextBox 5">
            <a:extLst>
              <a:ext uri="{FF2B5EF4-FFF2-40B4-BE49-F238E27FC236}">
                <a16:creationId xmlns:a16="http://schemas.microsoft.com/office/drawing/2014/main" id="{3FF1F0CB-3EF4-43BC-ACF3-CEC2EF0F3ABA}"/>
              </a:ext>
            </a:extLst>
          </p:cNvPr>
          <p:cNvSpPr txBox="1"/>
          <p:nvPr/>
        </p:nvSpPr>
        <p:spPr>
          <a:xfrm>
            <a:off x="9186155" y="1916060"/>
            <a:ext cx="2167645" cy="400110"/>
          </a:xfrm>
          <a:prstGeom prst="rect">
            <a:avLst/>
          </a:prstGeom>
          <a:noFill/>
        </p:spPr>
        <p:txBody>
          <a:bodyPr wrap="none" rtlCol="0">
            <a:spAutoFit/>
          </a:bodyPr>
          <a:lstStyle/>
          <a:p>
            <a:r>
              <a:rPr lang="en-CA" sz="2000" b="1" dirty="0"/>
              <a:t>Conducted in 2016</a:t>
            </a:r>
          </a:p>
        </p:txBody>
      </p:sp>
      <p:sp>
        <p:nvSpPr>
          <p:cNvPr id="9" name="TextBox 8">
            <a:extLst>
              <a:ext uri="{FF2B5EF4-FFF2-40B4-BE49-F238E27FC236}">
                <a16:creationId xmlns:a16="http://schemas.microsoft.com/office/drawing/2014/main" id="{FBFD1BA8-C285-4B01-AA86-BB0F3F175370}"/>
              </a:ext>
            </a:extLst>
          </p:cNvPr>
          <p:cNvSpPr txBox="1"/>
          <p:nvPr/>
        </p:nvSpPr>
        <p:spPr>
          <a:xfrm>
            <a:off x="9215160" y="3666148"/>
            <a:ext cx="2167645" cy="400110"/>
          </a:xfrm>
          <a:prstGeom prst="rect">
            <a:avLst/>
          </a:prstGeom>
          <a:noFill/>
        </p:spPr>
        <p:txBody>
          <a:bodyPr wrap="none" rtlCol="0">
            <a:spAutoFit/>
          </a:bodyPr>
          <a:lstStyle/>
          <a:p>
            <a:r>
              <a:rPr lang="en-CA" sz="2000" b="1" dirty="0"/>
              <a:t>Conducted in 2017</a:t>
            </a:r>
          </a:p>
        </p:txBody>
      </p:sp>
      <p:sp>
        <p:nvSpPr>
          <p:cNvPr id="10" name="TextBox 9">
            <a:extLst>
              <a:ext uri="{FF2B5EF4-FFF2-40B4-BE49-F238E27FC236}">
                <a16:creationId xmlns:a16="http://schemas.microsoft.com/office/drawing/2014/main" id="{2318AA7A-1B0B-4D1A-9A20-CF5348707B6F}"/>
              </a:ext>
            </a:extLst>
          </p:cNvPr>
          <p:cNvSpPr txBox="1"/>
          <p:nvPr/>
        </p:nvSpPr>
        <p:spPr>
          <a:xfrm>
            <a:off x="10108642" y="6488668"/>
            <a:ext cx="2009012" cy="369332"/>
          </a:xfrm>
          <a:prstGeom prst="rect">
            <a:avLst/>
          </a:prstGeom>
          <a:noFill/>
        </p:spPr>
        <p:txBody>
          <a:bodyPr wrap="none" rtlCol="0">
            <a:spAutoFit/>
          </a:bodyPr>
          <a:lstStyle/>
          <a:p>
            <a:r>
              <a:rPr lang="en-CA" i="1" dirty="0"/>
              <a:t>Filazzola et al. 2020</a:t>
            </a:r>
          </a:p>
        </p:txBody>
      </p:sp>
      <p:pic>
        <p:nvPicPr>
          <p:cNvPr id="12" name="Graphic 11" descr="Desert scene with solid fill">
            <a:extLst>
              <a:ext uri="{FF2B5EF4-FFF2-40B4-BE49-F238E27FC236}">
                <a16:creationId xmlns:a16="http://schemas.microsoft.com/office/drawing/2014/main" id="{439CCC58-9A25-4FD7-BC33-BA0895702E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41709" y="2239970"/>
            <a:ext cx="1235126" cy="1235126"/>
          </a:xfrm>
          <a:prstGeom prst="rect">
            <a:avLst/>
          </a:prstGeom>
        </p:spPr>
      </p:pic>
      <p:grpSp>
        <p:nvGrpSpPr>
          <p:cNvPr id="17" name="Group 16">
            <a:extLst>
              <a:ext uri="{FF2B5EF4-FFF2-40B4-BE49-F238E27FC236}">
                <a16:creationId xmlns:a16="http://schemas.microsoft.com/office/drawing/2014/main" id="{A50D19FE-7BCA-495C-9A4E-2A68C8034291}"/>
              </a:ext>
            </a:extLst>
          </p:cNvPr>
          <p:cNvGrpSpPr/>
          <p:nvPr/>
        </p:nvGrpSpPr>
        <p:grpSpPr>
          <a:xfrm>
            <a:off x="9741709" y="4093211"/>
            <a:ext cx="1235126" cy="1235126"/>
            <a:chOff x="9741709" y="4283711"/>
            <a:chExt cx="1235126" cy="1235126"/>
          </a:xfrm>
        </p:grpSpPr>
        <p:pic>
          <p:nvPicPr>
            <p:cNvPr id="15" name="Graphic 14" descr="Desert scene with solid fill">
              <a:extLst>
                <a:ext uri="{FF2B5EF4-FFF2-40B4-BE49-F238E27FC236}">
                  <a16:creationId xmlns:a16="http://schemas.microsoft.com/office/drawing/2014/main" id="{1607CC6D-938A-461C-8899-481A9B24D1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41709" y="4283711"/>
              <a:ext cx="1235126" cy="1235126"/>
            </a:xfrm>
            <a:prstGeom prst="rect">
              <a:avLst/>
            </a:prstGeom>
          </p:spPr>
        </p:pic>
        <p:sp>
          <p:nvSpPr>
            <p:cNvPr id="16" name="Rectangle 15">
              <a:extLst>
                <a:ext uri="{FF2B5EF4-FFF2-40B4-BE49-F238E27FC236}">
                  <a16:creationId xmlns:a16="http://schemas.microsoft.com/office/drawing/2014/main" id="{ABDC4D09-9501-4C53-B01D-E0FEE4A5E47D}"/>
                </a:ext>
              </a:extLst>
            </p:cNvPr>
            <p:cNvSpPr/>
            <p:nvPr/>
          </p:nvSpPr>
          <p:spPr>
            <a:xfrm>
              <a:off x="9951720" y="4387030"/>
              <a:ext cx="407552" cy="351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Graphic 13" descr="Rain with solid fill">
              <a:extLst>
                <a:ext uri="{FF2B5EF4-FFF2-40B4-BE49-F238E27FC236}">
                  <a16:creationId xmlns:a16="http://schemas.microsoft.com/office/drawing/2014/main" id="{5CC7F152-A850-4155-B40C-1E0B68E56B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02489" y="4334078"/>
              <a:ext cx="506014" cy="506014"/>
            </a:xfrm>
            <a:prstGeom prst="rect">
              <a:avLst/>
            </a:prstGeom>
          </p:spPr>
        </p:pic>
      </p:grpSp>
    </p:spTree>
    <p:extLst>
      <p:ext uri="{BB962C8B-B14F-4D97-AF65-F5344CB8AC3E}">
        <p14:creationId xmlns:p14="http://schemas.microsoft.com/office/powerpoint/2010/main" val="245530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1791E-4B4A-4000-92AC-9E9371CDCBB1}"/>
              </a:ext>
            </a:extLst>
          </p:cNvPr>
          <p:cNvSpPr>
            <a:spLocks noGrp="1"/>
          </p:cNvSpPr>
          <p:nvPr>
            <p:ph type="title"/>
          </p:nvPr>
        </p:nvSpPr>
        <p:spPr/>
        <p:txBody>
          <a:bodyPr/>
          <a:lstStyle/>
          <a:p>
            <a:r>
              <a:rPr lang="en-CA" dirty="0"/>
              <a:t>Data of plant responses to aridity along gradient</a:t>
            </a:r>
          </a:p>
        </p:txBody>
      </p:sp>
      <p:graphicFrame>
        <p:nvGraphicFramePr>
          <p:cNvPr id="4" name="Content Placeholder 3">
            <a:extLst>
              <a:ext uri="{FF2B5EF4-FFF2-40B4-BE49-F238E27FC236}">
                <a16:creationId xmlns:a16="http://schemas.microsoft.com/office/drawing/2014/main" id="{49D4A69D-9629-4D1F-A511-E42BFD6D9CC9}"/>
              </a:ext>
            </a:extLst>
          </p:cNvPr>
          <p:cNvGraphicFramePr>
            <a:graphicFrameLocks noGrp="1"/>
          </p:cNvGraphicFramePr>
          <p:nvPr>
            <p:ph idx="1"/>
            <p:extLst>
              <p:ext uri="{D42A27DB-BD31-4B8C-83A1-F6EECF244321}">
                <p14:modId xmlns:p14="http://schemas.microsoft.com/office/powerpoint/2010/main" val="764612496"/>
              </p:ext>
            </p:extLst>
          </p:nvPr>
        </p:nvGraphicFramePr>
        <p:xfrm>
          <a:off x="1657977" y="1923797"/>
          <a:ext cx="7928152" cy="3984636"/>
        </p:xfrm>
        <a:graphic>
          <a:graphicData uri="http://schemas.openxmlformats.org/drawingml/2006/table">
            <a:tbl>
              <a:tblPr>
                <a:tableStyleId>{9DCAF9ED-07DC-4A11-8D7F-57B35C25682E}</a:tableStyleId>
              </a:tblPr>
              <a:tblGrid>
                <a:gridCol w="991019">
                  <a:extLst>
                    <a:ext uri="{9D8B030D-6E8A-4147-A177-3AD203B41FA5}">
                      <a16:colId xmlns:a16="http://schemas.microsoft.com/office/drawing/2014/main" val="2532138338"/>
                    </a:ext>
                  </a:extLst>
                </a:gridCol>
                <a:gridCol w="991019">
                  <a:extLst>
                    <a:ext uri="{9D8B030D-6E8A-4147-A177-3AD203B41FA5}">
                      <a16:colId xmlns:a16="http://schemas.microsoft.com/office/drawing/2014/main" val="1761422175"/>
                    </a:ext>
                  </a:extLst>
                </a:gridCol>
                <a:gridCol w="991019">
                  <a:extLst>
                    <a:ext uri="{9D8B030D-6E8A-4147-A177-3AD203B41FA5}">
                      <a16:colId xmlns:a16="http://schemas.microsoft.com/office/drawing/2014/main" val="3379460115"/>
                    </a:ext>
                  </a:extLst>
                </a:gridCol>
                <a:gridCol w="991019">
                  <a:extLst>
                    <a:ext uri="{9D8B030D-6E8A-4147-A177-3AD203B41FA5}">
                      <a16:colId xmlns:a16="http://schemas.microsoft.com/office/drawing/2014/main" val="1592861851"/>
                    </a:ext>
                  </a:extLst>
                </a:gridCol>
                <a:gridCol w="991019">
                  <a:extLst>
                    <a:ext uri="{9D8B030D-6E8A-4147-A177-3AD203B41FA5}">
                      <a16:colId xmlns:a16="http://schemas.microsoft.com/office/drawing/2014/main" val="2304844106"/>
                    </a:ext>
                  </a:extLst>
                </a:gridCol>
                <a:gridCol w="991019">
                  <a:extLst>
                    <a:ext uri="{9D8B030D-6E8A-4147-A177-3AD203B41FA5}">
                      <a16:colId xmlns:a16="http://schemas.microsoft.com/office/drawing/2014/main" val="3796317513"/>
                    </a:ext>
                  </a:extLst>
                </a:gridCol>
                <a:gridCol w="991019">
                  <a:extLst>
                    <a:ext uri="{9D8B030D-6E8A-4147-A177-3AD203B41FA5}">
                      <a16:colId xmlns:a16="http://schemas.microsoft.com/office/drawing/2014/main" val="1583460688"/>
                    </a:ext>
                  </a:extLst>
                </a:gridCol>
                <a:gridCol w="991019">
                  <a:extLst>
                    <a:ext uri="{9D8B030D-6E8A-4147-A177-3AD203B41FA5}">
                      <a16:colId xmlns:a16="http://schemas.microsoft.com/office/drawing/2014/main" val="3403334189"/>
                    </a:ext>
                  </a:extLst>
                </a:gridCol>
              </a:tblGrid>
              <a:tr h="332053">
                <a:tc>
                  <a:txBody>
                    <a:bodyPr/>
                    <a:lstStyle/>
                    <a:p>
                      <a:pPr algn="l" fontAlgn="b"/>
                      <a:r>
                        <a:rPr lang="en-CA" sz="1800" b="1" u="none" strike="noStrike" dirty="0" err="1">
                          <a:effectLst/>
                        </a:rPr>
                        <a:t>PlotID</a:t>
                      </a:r>
                      <a:endParaRPr lang="en-CA"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1800" b="1" u="none" strike="noStrike">
                          <a:effectLst/>
                        </a:rPr>
                        <a:t>Year</a:t>
                      </a:r>
                      <a:endParaRPr lang="en-CA" sz="18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b="1" u="none" strike="noStrike" dirty="0">
                          <a:effectLst/>
                        </a:rPr>
                        <a:t>Site</a:t>
                      </a:r>
                      <a:endParaRPr lang="en-CA"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1800" b="1" u="none" strike="noStrike">
                          <a:effectLst/>
                        </a:rPr>
                        <a:t>Aridity</a:t>
                      </a:r>
                      <a:endParaRPr lang="en-CA" sz="18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b="1" u="none" strike="noStrike">
                          <a:effectLst/>
                        </a:rPr>
                        <a:t>Microsite</a:t>
                      </a:r>
                      <a:endParaRPr lang="en-CA" sz="18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b="1" u="none" strike="noStrike">
                          <a:effectLst/>
                        </a:rPr>
                        <a:t>Phacelia</a:t>
                      </a:r>
                      <a:endParaRPr lang="en-CA" sz="18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b="1" u="none" strike="noStrike">
                          <a:effectLst/>
                        </a:rPr>
                        <a:t>Plantago</a:t>
                      </a:r>
                      <a:endParaRPr lang="en-CA" sz="18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b="1" u="none" strike="noStrike" dirty="0">
                          <a:effectLst/>
                        </a:rPr>
                        <a:t>Salvia</a:t>
                      </a:r>
                      <a:endParaRPr lang="en-CA"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61308689"/>
                  </a:ext>
                </a:extLst>
              </a:tr>
              <a:tr h="332053">
                <a:tc>
                  <a:txBody>
                    <a:bodyPr/>
                    <a:lstStyle/>
                    <a:p>
                      <a:pPr algn="l" fontAlgn="b"/>
                      <a:r>
                        <a:rPr lang="en-CA" sz="1800" u="none" strike="noStrike">
                          <a:effectLst/>
                        </a:rPr>
                        <a:t>1</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dirty="0">
                          <a:effectLst/>
                        </a:rPr>
                        <a:t>2016</a:t>
                      </a:r>
                      <a:endParaRPr lang="en-CA"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Barstow</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4.23</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open</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0</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0</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1</a:t>
                      </a:r>
                      <a:endParaRPr lang="en-CA"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04020021"/>
                  </a:ext>
                </a:extLst>
              </a:tr>
              <a:tr h="332053">
                <a:tc>
                  <a:txBody>
                    <a:bodyPr/>
                    <a:lstStyle/>
                    <a:p>
                      <a:pPr algn="l" fontAlgn="b"/>
                      <a:r>
                        <a:rPr lang="en-CA" sz="1800" u="none" strike="noStrike">
                          <a:effectLst/>
                        </a:rPr>
                        <a:t>1</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dirty="0">
                          <a:effectLst/>
                        </a:rPr>
                        <a:t>2016</a:t>
                      </a:r>
                      <a:endParaRPr lang="en-CA"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Barstow</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4.23</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shrub</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0</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1</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1</a:t>
                      </a:r>
                      <a:endParaRPr lang="en-CA"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17410480"/>
                  </a:ext>
                </a:extLst>
              </a:tr>
              <a:tr h="332053">
                <a:tc>
                  <a:txBody>
                    <a:bodyPr/>
                    <a:lstStyle/>
                    <a:p>
                      <a:pPr algn="l" fontAlgn="b"/>
                      <a:r>
                        <a:rPr lang="en-CA" sz="1800" u="none" strike="noStrike">
                          <a:effectLst/>
                        </a:rPr>
                        <a:t>2</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2016</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Barstow</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4.23</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open</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1</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0</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0</a:t>
                      </a:r>
                      <a:endParaRPr lang="en-CA"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19805209"/>
                  </a:ext>
                </a:extLst>
              </a:tr>
              <a:tr h="332053">
                <a:tc>
                  <a:txBody>
                    <a:bodyPr/>
                    <a:lstStyle/>
                    <a:p>
                      <a:pPr algn="l" fontAlgn="b"/>
                      <a:r>
                        <a:rPr lang="en-CA" sz="1800" u="none" strike="noStrike">
                          <a:effectLst/>
                        </a:rPr>
                        <a:t>2</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2016</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Barstow</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4.23</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shrub</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0</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0</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0</a:t>
                      </a:r>
                      <a:endParaRPr lang="en-CA"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82924087"/>
                  </a:ext>
                </a:extLst>
              </a:tr>
              <a:tr h="332053">
                <a:tc>
                  <a:txBody>
                    <a:bodyPr/>
                    <a:lstStyle/>
                    <a:p>
                      <a:pPr algn="l" fontAlgn="b"/>
                      <a:r>
                        <a:rPr lang="en-CA" sz="1800" u="none" strike="noStrike">
                          <a:effectLst/>
                        </a:rPr>
                        <a:t>3</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2016</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Barstow</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4.23</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dirty="0">
                          <a:effectLst/>
                        </a:rPr>
                        <a:t>open</a:t>
                      </a:r>
                      <a:endParaRPr lang="en-CA"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0</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0</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1</a:t>
                      </a:r>
                      <a:endParaRPr lang="en-CA"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40699529"/>
                  </a:ext>
                </a:extLst>
              </a:tr>
              <a:tr h="332053">
                <a:tc>
                  <a:txBody>
                    <a:bodyPr/>
                    <a:lstStyle/>
                    <a:p>
                      <a:pPr algn="l" fontAlgn="b"/>
                      <a:r>
                        <a:rPr lang="en-CA" sz="1800" u="none" strike="noStrike">
                          <a:effectLst/>
                        </a:rPr>
                        <a:t>3</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2016</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Barstow</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4.23</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shrub</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0</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0</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dirty="0">
                          <a:effectLst/>
                        </a:rPr>
                        <a:t>0</a:t>
                      </a:r>
                      <a:endParaRPr lang="en-CA"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28641166"/>
                  </a:ext>
                </a:extLst>
              </a:tr>
              <a:tr h="332053">
                <a:tc>
                  <a:txBody>
                    <a:bodyPr/>
                    <a:lstStyle/>
                    <a:p>
                      <a:pPr algn="l" fontAlgn="b"/>
                      <a:r>
                        <a:rPr lang="en-CA" sz="1800" u="none" strike="noStrike">
                          <a:effectLst/>
                        </a:rPr>
                        <a:t>4</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2016</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Barstow</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4.23</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open</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1</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0</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1</a:t>
                      </a:r>
                      <a:endParaRPr lang="en-CA"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36778319"/>
                  </a:ext>
                </a:extLst>
              </a:tr>
              <a:tr h="332053">
                <a:tc>
                  <a:txBody>
                    <a:bodyPr/>
                    <a:lstStyle/>
                    <a:p>
                      <a:pPr algn="l" fontAlgn="b"/>
                      <a:r>
                        <a:rPr lang="en-CA" sz="1800" u="none" strike="noStrike">
                          <a:effectLst/>
                        </a:rPr>
                        <a:t>4</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2016</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Barstow</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4.23</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shrub</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0</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0</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0</a:t>
                      </a:r>
                      <a:endParaRPr lang="en-CA"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5125856"/>
                  </a:ext>
                </a:extLst>
              </a:tr>
              <a:tr h="332053">
                <a:tc>
                  <a:txBody>
                    <a:bodyPr/>
                    <a:lstStyle/>
                    <a:p>
                      <a:pPr algn="l" fontAlgn="b"/>
                      <a:r>
                        <a:rPr lang="en-CA" sz="1800" u="none" strike="noStrike">
                          <a:effectLst/>
                        </a:rPr>
                        <a:t>5</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2016</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Barstow</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4.23</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open</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0</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0</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0</a:t>
                      </a:r>
                      <a:endParaRPr lang="en-CA"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3451325"/>
                  </a:ext>
                </a:extLst>
              </a:tr>
              <a:tr h="332053">
                <a:tc>
                  <a:txBody>
                    <a:bodyPr/>
                    <a:lstStyle/>
                    <a:p>
                      <a:pPr algn="l" fontAlgn="b"/>
                      <a:r>
                        <a:rPr lang="en-CA" sz="1800" u="none" strike="noStrike">
                          <a:effectLst/>
                        </a:rPr>
                        <a:t>5</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2016</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Barstow</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4.23</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shrub</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0</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1</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1</a:t>
                      </a:r>
                      <a:endParaRPr lang="en-CA"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1186139"/>
                  </a:ext>
                </a:extLst>
              </a:tr>
              <a:tr h="332053">
                <a:tc>
                  <a:txBody>
                    <a:bodyPr/>
                    <a:lstStyle/>
                    <a:p>
                      <a:pPr algn="l" fontAlgn="b"/>
                      <a:r>
                        <a:rPr lang="en-CA" sz="1800" u="none" strike="noStrike">
                          <a:effectLst/>
                        </a:rPr>
                        <a:t>6</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2016</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Barstow</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4.23</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open</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0</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a:effectLst/>
                        </a:rPr>
                        <a:t>1</a:t>
                      </a:r>
                      <a:endParaRPr lang="en-CA"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800" u="none" strike="noStrike" dirty="0">
                          <a:effectLst/>
                        </a:rPr>
                        <a:t>1</a:t>
                      </a:r>
                      <a:endParaRPr lang="en-CA"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26801473"/>
                  </a:ext>
                </a:extLst>
              </a:tr>
            </a:tbl>
          </a:graphicData>
        </a:graphic>
      </p:graphicFrame>
      <p:sp>
        <p:nvSpPr>
          <p:cNvPr id="5" name="TextBox 4">
            <a:extLst>
              <a:ext uri="{FF2B5EF4-FFF2-40B4-BE49-F238E27FC236}">
                <a16:creationId xmlns:a16="http://schemas.microsoft.com/office/drawing/2014/main" id="{55FC0E36-5E63-4D39-A8CC-1CA395399548}"/>
              </a:ext>
            </a:extLst>
          </p:cNvPr>
          <p:cNvSpPr txBox="1"/>
          <p:nvPr/>
        </p:nvSpPr>
        <p:spPr>
          <a:xfrm>
            <a:off x="10108642" y="6488668"/>
            <a:ext cx="2009012" cy="369332"/>
          </a:xfrm>
          <a:prstGeom prst="rect">
            <a:avLst/>
          </a:prstGeom>
          <a:noFill/>
        </p:spPr>
        <p:txBody>
          <a:bodyPr wrap="none" rtlCol="0">
            <a:spAutoFit/>
          </a:bodyPr>
          <a:lstStyle/>
          <a:p>
            <a:r>
              <a:rPr lang="en-CA" i="1" dirty="0"/>
              <a:t>Filazzola et al. 2020</a:t>
            </a:r>
          </a:p>
        </p:txBody>
      </p:sp>
    </p:spTree>
    <p:extLst>
      <p:ext uri="{BB962C8B-B14F-4D97-AF65-F5344CB8AC3E}">
        <p14:creationId xmlns:p14="http://schemas.microsoft.com/office/powerpoint/2010/main" val="36442846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1868-04E0-450B-B2F0-0BFA427978E7}"/>
              </a:ext>
            </a:extLst>
          </p:cNvPr>
          <p:cNvSpPr>
            <a:spLocks noGrp="1"/>
          </p:cNvSpPr>
          <p:nvPr>
            <p:ph type="title"/>
          </p:nvPr>
        </p:nvSpPr>
        <p:spPr/>
        <p:txBody>
          <a:bodyPr/>
          <a:lstStyle/>
          <a:p>
            <a:r>
              <a:rPr lang="en-CA" dirty="0"/>
              <a:t>Model formulation </a:t>
            </a:r>
          </a:p>
        </p:txBody>
      </p:sp>
      <p:sp>
        <p:nvSpPr>
          <p:cNvPr id="3" name="Content Placeholder 2">
            <a:extLst>
              <a:ext uri="{FF2B5EF4-FFF2-40B4-BE49-F238E27FC236}">
                <a16:creationId xmlns:a16="http://schemas.microsoft.com/office/drawing/2014/main" id="{43CA9912-51AA-4EB3-9961-1350D76784BA}"/>
              </a:ext>
            </a:extLst>
          </p:cNvPr>
          <p:cNvSpPr>
            <a:spLocks noGrp="1"/>
          </p:cNvSpPr>
          <p:nvPr>
            <p:ph idx="1"/>
          </p:nvPr>
        </p:nvSpPr>
        <p:spPr>
          <a:xfrm>
            <a:off x="180870" y="1825625"/>
            <a:ext cx="11887200" cy="686463"/>
          </a:xfrm>
        </p:spPr>
        <p:txBody>
          <a:bodyPr/>
          <a:lstStyle/>
          <a:p>
            <a:pPr marL="0" indent="0">
              <a:buNone/>
            </a:pPr>
            <a:r>
              <a:rPr lang="en-CA" dirty="0" err="1"/>
              <a:t>glmer</a:t>
            </a:r>
            <a:r>
              <a:rPr lang="en-CA" dirty="0"/>
              <a:t>(</a:t>
            </a:r>
            <a:r>
              <a:rPr lang="en-CA" dirty="0" err="1"/>
              <a:t>plantOcc</a:t>
            </a:r>
            <a:r>
              <a:rPr lang="en-CA" dirty="0"/>
              <a:t> ~ aridity * microsite + (1|Year), data=data, family=“binomial”)</a:t>
            </a:r>
          </a:p>
        </p:txBody>
      </p:sp>
      <p:pic>
        <p:nvPicPr>
          <p:cNvPr id="5" name="Picture 4">
            <a:extLst>
              <a:ext uri="{FF2B5EF4-FFF2-40B4-BE49-F238E27FC236}">
                <a16:creationId xmlns:a16="http://schemas.microsoft.com/office/drawing/2014/main" id="{728050F7-90EB-4A53-9FF5-529BCD96B8BC}"/>
              </a:ext>
            </a:extLst>
          </p:cNvPr>
          <p:cNvPicPr>
            <a:picLocks noChangeAspect="1"/>
          </p:cNvPicPr>
          <p:nvPr/>
        </p:nvPicPr>
        <p:blipFill>
          <a:blip r:embed="rId2"/>
          <a:stretch>
            <a:fillRect/>
          </a:stretch>
        </p:blipFill>
        <p:spPr>
          <a:xfrm>
            <a:off x="130627" y="2827342"/>
            <a:ext cx="3821882" cy="2575027"/>
          </a:xfrm>
          <a:prstGeom prst="rect">
            <a:avLst/>
          </a:prstGeom>
        </p:spPr>
      </p:pic>
      <p:pic>
        <p:nvPicPr>
          <p:cNvPr id="7" name="Picture 6">
            <a:extLst>
              <a:ext uri="{FF2B5EF4-FFF2-40B4-BE49-F238E27FC236}">
                <a16:creationId xmlns:a16="http://schemas.microsoft.com/office/drawing/2014/main" id="{6719C70A-CEFD-4C26-ADF3-4E285BBD782A}"/>
              </a:ext>
            </a:extLst>
          </p:cNvPr>
          <p:cNvPicPr>
            <a:picLocks noChangeAspect="1"/>
          </p:cNvPicPr>
          <p:nvPr/>
        </p:nvPicPr>
        <p:blipFill>
          <a:blip r:embed="rId3"/>
          <a:stretch>
            <a:fillRect/>
          </a:stretch>
        </p:blipFill>
        <p:spPr>
          <a:xfrm>
            <a:off x="4003348" y="2894165"/>
            <a:ext cx="3821882" cy="2441380"/>
          </a:xfrm>
          <a:prstGeom prst="rect">
            <a:avLst/>
          </a:prstGeom>
        </p:spPr>
      </p:pic>
      <p:pic>
        <p:nvPicPr>
          <p:cNvPr id="9" name="Picture 8">
            <a:extLst>
              <a:ext uri="{FF2B5EF4-FFF2-40B4-BE49-F238E27FC236}">
                <a16:creationId xmlns:a16="http://schemas.microsoft.com/office/drawing/2014/main" id="{52F155FD-3424-43C0-82F1-E9C7B675455E}"/>
              </a:ext>
            </a:extLst>
          </p:cNvPr>
          <p:cNvPicPr>
            <a:picLocks noChangeAspect="1"/>
          </p:cNvPicPr>
          <p:nvPr/>
        </p:nvPicPr>
        <p:blipFill>
          <a:blip r:embed="rId4"/>
          <a:stretch>
            <a:fillRect/>
          </a:stretch>
        </p:blipFill>
        <p:spPr>
          <a:xfrm>
            <a:off x="7876069" y="2799540"/>
            <a:ext cx="4109775" cy="2773915"/>
          </a:xfrm>
          <a:prstGeom prst="rect">
            <a:avLst/>
          </a:prstGeom>
        </p:spPr>
      </p:pic>
      <p:sp>
        <p:nvSpPr>
          <p:cNvPr id="10" name="TextBox 9">
            <a:extLst>
              <a:ext uri="{FF2B5EF4-FFF2-40B4-BE49-F238E27FC236}">
                <a16:creationId xmlns:a16="http://schemas.microsoft.com/office/drawing/2014/main" id="{4486535C-5021-4633-ADBE-148BC5ECA3FF}"/>
              </a:ext>
            </a:extLst>
          </p:cNvPr>
          <p:cNvSpPr txBox="1"/>
          <p:nvPr/>
        </p:nvSpPr>
        <p:spPr>
          <a:xfrm>
            <a:off x="10108642" y="6488668"/>
            <a:ext cx="2009012" cy="369332"/>
          </a:xfrm>
          <a:prstGeom prst="rect">
            <a:avLst/>
          </a:prstGeom>
          <a:noFill/>
        </p:spPr>
        <p:txBody>
          <a:bodyPr wrap="none" rtlCol="0">
            <a:spAutoFit/>
          </a:bodyPr>
          <a:lstStyle/>
          <a:p>
            <a:r>
              <a:rPr lang="en-CA" i="1" dirty="0"/>
              <a:t>Filazzola et al. 2020</a:t>
            </a:r>
          </a:p>
        </p:txBody>
      </p:sp>
    </p:spTree>
    <p:extLst>
      <p:ext uri="{BB962C8B-B14F-4D97-AF65-F5344CB8AC3E}">
        <p14:creationId xmlns:p14="http://schemas.microsoft.com/office/powerpoint/2010/main" val="96422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B01C5-3B84-414B-B9A0-E6453F9395F2}"/>
              </a:ext>
            </a:extLst>
          </p:cNvPr>
          <p:cNvSpPr>
            <a:spLocks noGrp="1"/>
          </p:cNvSpPr>
          <p:nvPr>
            <p:ph type="title"/>
          </p:nvPr>
        </p:nvSpPr>
        <p:spPr/>
        <p:txBody>
          <a:bodyPr/>
          <a:lstStyle/>
          <a:p>
            <a:r>
              <a:rPr lang="en-CA" dirty="0"/>
              <a:t>c</a:t>
            </a:r>
          </a:p>
        </p:txBody>
      </p:sp>
      <p:pic>
        <p:nvPicPr>
          <p:cNvPr id="5" name="Content Placeholder 4" descr="A picture containing ground, outdoor, sky, dessert&#10;&#10;Description automatically generated">
            <a:extLst>
              <a:ext uri="{FF2B5EF4-FFF2-40B4-BE49-F238E27FC236}">
                <a16:creationId xmlns:a16="http://schemas.microsoft.com/office/drawing/2014/main" id="{EE77E76D-4F6D-47EC-A4F6-9894741571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943448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8423-131C-4FA7-BFF2-64F75016D462}"/>
              </a:ext>
            </a:extLst>
          </p:cNvPr>
          <p:cNvSpPr>
            <a:spLocks noGrp="1"/>
          </p:cNvSpPr>
          <p:nvPr>
            <p:ph type="title"/>
          </p:nvPr>
        </p:nvSpPr>
        <p:spPr/>
        <p:txBody>
          <a:bodyPr/>
          <a:lstStyle/>
          <a:p>
            <a:r>
              <a:rPr lang="en-US" dirty="0"/>
              <a:t>Understanding GLMs</a:t>
            </a:r>
          </a:p>
        </p:txBody>
      </p:sp>
      <p:sp>
        <p:nvSpPr>
          <p:cNvPr id="3" name="Content Placeholder 2">
            <a:extLst>
              <a:ext uri="{FF2B5EF4-FFF2-40B4-BE49-F238E27FC236}">
                <a16:creationId xmlns:a16="http://schemas.microsoft.com/office/drawing/2014/main" id="{6950D99A-600E-43AD-9C6D-07788351572A}"/>
              </a:ext>
            </a:extLst>
          </p:cNvPr>
          <p:cNvSpPr>
            <a:spLocks noGrp="1"/>
          </p:cNvSpPr>
          <p:nvPr>
            <p:ph idx="1"/>
          </p:nvPr>
        </p:nvSpPr>
        <p:spPr/>
        <p:txBody>
          <a:bodyPr/>
          <a:lstStyle/>
          <a:p>
            <a:pPr marL="514350" indent="-514350">
              <a:buAutoNum type="arabicParenR"/>
            </a:pPr>
            <a:r>
              <a:rPr lang="en-US" dirty="0"/>
              <a:t>Fitting a line</a:t>
            </a:r>
          </a:p>
          <a:p>
            <a:pPr marL="514350" indent="-514350">
              <a:buAutoNum type="arabicParenR"/>
            </a:pPr>
            <a:endParaRPr lang="en-US" dirty="0"/>
          </a:p>
          <a:p>
            <a:pPr marL="514350" indent="-514350">
              <a:buAutoNum type="arabicParenR"/>
            </a:pPr>
            <a:r>
              <a:rPr lang="en-US" dirty="0"/>
              <a:t>The outputs</a:t>
            </a:r>
          </a:p>
          <a:p>
            <a:pPr marL="514350" indent="-514350">
              <a:buAutoNum type="arabicParenR"/>
            </a:pPr>
            <a:endParaRPr lang="en-US" dirty="0"/>
          </a:p>
          <a:p>
            <a:pPr marL="514350" indent="-514350">
              <a:buAutoNum type="arabicParenR"/>
            </a:pPr>
            <a:r>
              <a:rPr lang="en-US" dirty="0"/>
              <a:t>Calculating fit</a:t>
            </a:r>
          </a:p>
          <a:p>
            <a:pPr marL="514350" indent="-514350">
              <a:buAutoNum type="arabicParenR"/>
            </a:pPr>
            <a:endParaRPr lang="en-US" dirty="0"/>
          </a:p>
        </p:txBody>
      </p:sp>
      <p:pic>
        <p:nvPicPr>
          <p:cNvPr id="1026" name="Picture 2" descr="Logistic regression - Wikipedia">
            <a:extLst>
              <a:ext uri="{FF2B5EF4-FFF2-40B4-BE49-F238E27FC236}">
                <a16:creationId xmlns:a16="http://schemas.microsoft.com/office/drawing/2014/main" id="{7C31FF59-B935-4E31-B0C2-1DC7E2074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863" y="1825625"/>
            <a:ext cx="5294634" cy="38386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F82FBB-4E1D-4485-9B27-759D84C489F0}"/>
              </a:ext>
            </a:extLst>
          </p:cNvPr>
          <p:cNvSpPr txBox="1"/>
          <p:nvPr/>
        </p:nvSpPr>
        <p:spPr>
          <a:xfrm>
            <a:off x="10440237" y="6492875"/>
            <a:ext cx="1644681" cy="369332"/>
          </a:xfrm>
          <a:prstGeom prst="rect">
            <a:avLst/>
          </a:prstGeom>
          <a:noFill/>
        </p:spPr>
        <p:txBody>
          <a:bodyPr wrap="none" rtlCol="0">
            <a:spAutoFit/>
          </a:bodyPr>
          <a:lstStyle/>
          <a:p>
            <a:r>
              <a:rPr lang="en-US" i="1" dirty="0"/>
              <a:t>Wikimedia.com</a:t>
            </a:r>
          </a:p>
        </p:txBody>
      </p:sp>
    </p:spTree>
    <p:extLst>
      <p:ext uri="{BB962C8B-B14F-4D97-AF65-F5344CB8AC3E}">
        <p14:creationId xmlns:p14="http://schemas.microsoft.com/office/powerpoint/2010/main" val="380242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D0660-E41E-4682-A4E3-67A49F109FCD}"/>
              </a:ext>
            </a:extLst>
          </p:cNvPr>
          <p:cNvSpPr>
            <a:spLocks noGrp="1"/>
          </p:cNvSpPr>
          <p:nvPr>
            <p:ph type="title"/>
          </p:nvPr>
        </p:nvSpPr>
        <p:spPr>
          <a:xfrm>
            <a:off x="6499024" y="640263"/>
            <a:ext cx="5114839" cy="1344975"/>
          </a:xfrm>
        </p:spPr>
        <p:txBody>
          <a:bodyPr>
            <a:normAutofit/>
          </a:bodyPr>
          <a:lstStyle/>
          <a:p>
            <a:r>
              <a:rPr lang="en-US" sz="4800"/>
              <a:t>Thank you!</a:t>
            </a:r>
            <a:endParaRPr lang="en-US" sz="4800" dirty="0"/>
          </a:p>
        </p:txBody>
      </p:sp>
      <p:pic>
        <p:nvPicPr>
          <p:cNvPr id="4" name="Picture 6" descr="A person wearing sunglasses&#10;&#10;Description automatically generated">
            <a:extLst>
              <a:ext uri="{FF2B5EF4-FFF2-40B4-BE49-F238E27FC236}">
                <a16:creationId xmlns:a16="http://schemas.microsoft.com/office/drawing/2014/main" id="{D3851845-D70B-4A80-84B5-A5AC6A19FB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3429000"/>
            <a:ext cx="6049080"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000CB15-84A2-4B15-BB0A-430B0AB50973}"/>
              </a:ext>
            </a:extLst>
          </p:cNvPr>
          <p:cNvSpPr>
            <a:spLocks noGrp="1"/>
          </p:cNvSpPr>
          <p:nvPr>
            <p:ph idx="1"/>
          </p:nvPr>
        </p:nvSpPr>
        <p:spPr>
          <a:xfrm>
            <a:off x="6498619" y="2121763"/>
            <a:ext cx="5128773" cy="3773010"/>
          </a:xfrm>
        </p:spPr>
        <p:txBody>
          <a:bodyPr>
            <a:normAutofit/>
          </a:bodyPr>
          <a:lstStyle/>
          <a:p>
            <a:pPr marL="0" indent="0">
              <a:buNone/>
            </a:pPr>
            <a:endParaRPr lang="en-US" dirty="0">
              <a:solidFill>
                <a:srgbClr val="0563C1"/>
              </a:solidFill>
              <a:hlinkClick r:id="rId4">
                <a:extLst>
                  <a:ext uri="{A12FA001-AC4F-418D-AE19-62706E023703}">
                    <ahyp:hlinkClr xmlns:ahyp="http://schemas.microsoft.com/office/drawing/2018/hyperlinkcolor" val="tx"/>
                  </a:ext>
                </a:extLst>
              </a:hlinkClick>
            </a:endParaRPr>
          </a:p>
          <a:p>
            <a:pPr marL="0" indent="0">
              <a:buNone/>
            </a:pPr>
            <a:r>
              <a:rPr lang="en-US" dirty="0">
                <a:hlinkClick r:id="rId4">
                  <a:extLst>
                    <a:ext uri="{A12FA001-AC4F-418D-AE19-62706E023703}">
                      <ahyp:hlinkClr xmlns:ahyp="http://schemas.microsoft.com/office/drawing/2018/hyperlinkcolor" val="tx"/>
                    </a:ext>
                  </a:extLst>
                </a:hlinkClick>
              </a:rPr>
              <a:t>https://www.filazzola.info/</a:t>
            </a:r>
            <a:r>
              <a:rPr lang="en-US" dirty="0"/>
              <a:t> </a:t>
            </a:r>
          </a:p>
          <a:p>
            <a:pPr marL="0" indent="0">
              <a:buNone/>
            </a:pPr>
            <a:endParaRPr lang="en-US" dirty="0"/>
          </a:p>
          <a:p>
            <a:pPr marL="0" indent="0">
              <a:buNone/>
            </a:pPr>
            <a:endParaRPr lang="en-US" dirty="0"/>
          </a:p>
          <a:p>
            <a:pPr marL="0" indent="0">
              <a:buNone/>
            </a:pPr>
            <a:r>
              <a:rPr lang="en-US" sz="2400" dirty="0"/>
              <a:t>https://afilazzola.github.io/IntroGLM/</a:t>
            </a:r>
          </a:p>
        </p:txBody>
      </p:sp>
      <p:pic>
        <p:nvPicPr>
          <p:cNvPr id="1026" name="Picture 2">
            <a:extLst>
              <a:ext uri="{FF2B5EF4-FFF2-40B4-BE49-F238E27FC236}">
                <a16:creationId xmlns:a16="http://schemas.microsoft.com/office/drawing/2014/main" id="{17E2013B-AEDA-4EF7-8424-6A5F1B2FCB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34" y="0"/>
            <a:ext cx="61722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542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9F7A1-6581-4C6D-B497-F3D369333EE6}"/>
              </a:ext>
            </a:extLst>
          </p:cNvPr>
          <p:cNvSpPr>
            <a:spLocks noGrp="1"/>
          </p:cNvSpPr>
          <p:nvPr>
            <p:ph type="title"/>
          </p:nvPr>
        </p:nvSpPr>
        <p:spPr/>
        <p:txBody>
          <a:bodyPr/>
          <a:lstStyle/>
          <a:p>
            <a:r>
              <a:rPr lang="en-US" dirty="0"/>
              <a:t>1) Fitting a line: linear regression</a:t>
            </a:r>
          </a:p>
        </p:txBody>
      </p:sp>
      <p:cxnSp>
        <p:nvCxnSpPr>
          <p:cNvPr id="5" name="Straight Connector 4">
            <a:extLst>
              <a:ext uri="{FF2B5EF4-FFF2-40B4-BE49-F238E27FC236}">
                <a16:creationId xmlns:a16="http://schemas.microsoft.com/office/drawing/2014/main" id="{BE73B85E-1E5C-4252-8E90-965323536BBA}"/>
              </a:ext>
            </a:extLst>
          </p:cNvPr>
          <p:cNvCxnSpPr>
            <a:cxnSpLocks/>
          </p:cNvCxnSpPr>
          <p:nvPr/>
        </p:nvCxnSpPr>
        <p:spPr>
          <a:xfrm>
            <a:off x="2692959" y="1821316"/>
            <a:ext cx="0" cy="4358420"/>
          </a:xfrm>
          <a:prstGeom prst="line">
            <a:avLst/>
          </a:prstGeom>
          <a:ln w="381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666CF090-0AA6-4F15-B5F0-3C9E59492030}"/>
              </a:ext>
            </a:extLst>
          </p:cNvPr>
          <p:cNvCxnSpPr>
            <a:cxnSpLocks/>
          </p:cNvCxnSpPr>
          <p:nvPr/>
        </p:nvCxnSpPr>
        <p:spPr>
          <a:xfrm flipV="1">
            <a:off x="2692959" y="6179735"/>
            <a:ext cx="6219932"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D364CB0-051A-4DD8-9040-982FE36C31A2}"/>
              </a:ext>
            </a:extLst>
          </p:cNvPr>
          <p:cNvCxnSpPr/>
          <p:nvPr/>
        </p:nvCxnSpPr>
        <p:spPr>
          <a:xfrm flipH="1">
            <a:off x="3366198" y="2240782"/>
            <a:ext cx="4702628" cy="3275763"/>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11" name="Oval 10">
            <a:extLst>
              <a:ext uri="{FF2B5EF4-FFF2-40B4-BE49-F238E27FC236}">
                <a16:creationId xmlns:a16="http://schemas.microsoft.com/office/drawing/2014/main" id="{27182A70-6758-48F2-AAE8-8602EC69E314}"/>
              </a:ext>
            </a:extLst>
          </p:cNvPr>
          <p:cNvSpPr/>
          <p:nvPr/>
        </p:nvSpPr>
        <p:spPr>
          <a:xfrm>
            <a:off x="3562978" y="4185137"/>
            <a:ext cx="190919" cy="1909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B994918-BF21-4954-A52F-041D07EBFF6B}"/>
              </a:ext>
            </a:extLst>
          </p:cNvPr>
          <p:cNvSpPr/>
          <p:nvPr/>
        </p:nvSpPr>
        <p:spPr>
          <a:xfrm>
            <a:off x="4975609" y="3714147"/>
            <a:ext cx="190919" cy="1909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146657D-BCE9-4645-BAE0-66B70E126260}"/>
              </a:ext>
            </a:extLst>
          </p:cNvPr>
          <p:cNvSpPr/>
          <p:nvPr/>
        </p:nvSpPr>
        <p:spPr>
          <a:xfrm>
            <a:off x="4975609" y="5325626"/>
            <a:ext cx="190919" cy="1909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5B45C62-1F69-432F-9CA3-E462D2B29703}"/>
              </a:ext>
            </a:extLst>
          </p:cNvPr>
          <p:cNvSpPr/>
          <p:nvPr/>
        </p:nvSpPr>
        <p:spPr>
          <a:xfrm>
            <a:off x="5346560" y="2942491"/>
            <a:ext cx="190919" cy="1909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A0C4489-A274-4B95-BAE6-AEB192E6FCAC}"/>
              </a:ext>
            </a:extLst>
          </p:cNvPr>
          <p:cNvSpPr/>
          <p:nvPr/>
        </p:nvSpPr>
        <p:spPr>
          <a:xfrm>
            <a:off x="6462765" y="3775718"/>
            <a:ext cx="190919" cy="1909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D7E0CF9-52C5-4E3E-AEE3-DA19F4A112FB}"/>
              </a:ext>
            </a:extLst>
          </p:cNvPr>
          <p:cNvSpPr/>
          <p:nvPr/>
        </p:nvSpPr>
        <p:spPr>
          <a:xfrm>
            <a:off x="7434105" y="3021204"/>
            <a:ext cx="190919" cy="1909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73C4CA6-C198-4145-9D3D-352F0767F9FF}"/>
              </a:ext>
            </a:extLst>
          </p:cNvPr>
          <p:cNvSpPr/>
          <p:nvPr/>
        </p:nvSpPr>
        <p:spPr>
          <a:xfrm>
            <a:off x="7114232" y="2258418"/>
            <a:ext cx="190919" cy="1909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1D353A8-4BDE-487B-B752-F481C11E247B}"/>
              </a:ext>
            </a:extLst>
          </p:cNvPr>
          <p:cNvSpPr/>
          <p:nvPr/>
        </p:nvSpPr>
        <p:spPr>
          <a:xfrm>
            <a:off x="4236216" y="4376056"/>
            <a:ext cx="190919" cy="1909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34394F0-D4D0-4419-9174-B7F2E70E6A48}"/>
              </a:ext>
            </a:extLst>
          </p:cNvPr>
          <p:cNvSpPr/>
          <p:nvPr/>
        </p:nvSpPr>
        <p:spPr>
          <a:xfrm>
            <a:off x="5970393" y="3116663"/>
            <a:ext cx="190919" cy="1909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6DAEDF-A3C6-4E33-A188-BC73C694960D}"/>
              </a:ext>
            </a:extLst>
          </p:cNvPr>
          <p:cNvSpPr/>
          <p:nvPr/>
        </p:nvSpPr>
        <p:spPr>
          <a:xfrm>
            <a:off x="5563439" y="4566975"/>
            <a:ext cx="190919" cy="1909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94CC603-0D6C-4107-8A11-E854B1370541}"/>
              </a:ext>
            </a:extLst>
          </p:cNvPr>
          <p:cNvCxnSpPr/>
          <p:nvPr/>
        </p:nvCxnSpPr>
        <p:spPr>
          <a:xfrm>
            <a:off x="5071068" y="4376056"/>
            <a:ext cx="0" cy="88174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094DDAA-90E4-4653-A237-2449F39CA05B}"/>
              </a:ext>
            </a:extLst>
          </p:cNvPr>
          <p:cNvCxnSpPr>
            <a:cxnSpLocks/>
          </p:cNvCxnSpPr>
          <p:nvPr/>
        </p:nvCxnSpPr>
        <p:spPr>
          <a:xfrm>
            <a:off x="5442019" y="3212122"/>
            <a:ext cx="0" cy="754515"/>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9FB3375-C1AB-4700-875B-6486F5574B67}"/>
              </a:ext>
            </a:extLst>
          </p:cNvPr>
          <p:cNvCxnSpPr>
            <a:cxnSpLocks/>
          </p:cNvCxnSpPr>
          <p:nvPr/>
        </p:nvCxnSpPr>
        <p:spPr>
          <a:xfrm>
            <a:off x="5666432" y="4000526"/>
            <a:ext cx="0" cy="52970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DD21B52-4164-44BD-A365-B10A176C1D8A}"/>
              </a:ext>
            </a:extLst>
          </p:cNvPr>
          <p:cNvSpPr txBox="1"/>
          <p:nvPr/>
        </p:nvSpPr>
        <p:spPr>
          <a:xfrm>
            <a:off x="6261796" y="4477768"/>
            <a:ext cx="3499676" cy="369332"/>
          </a:xfrm>
          <a:prstGeom prst="rect">
            <a:avLst/>
          </a:prstGeom>
          <a:noFill/>
        </p:spPr>
        <p:txBody>
          <a:bodyPr wrap="none" rtlCol="0">
            <a:spAutoFit/>
          </a:bodyPr>
          <a:lstStyle/>
          <a:p>
            <a:r>
              <a:rPr lang="en-US" dirty="0"/>
              <a:t>Sum of squares minimizes residuals</a:t>
            </a:r>
          </a:p>
        </p:txBody>
      </p:sp>
    </p:spTree>
    <p:extLst>
      <p:ext uri="{BB962C8B-B14F-4D97-AF65-F5344CB8AC3E}">
        <p14:creationId xmlns:p14="http://schemas.microsoft.com/office/powerpoint/2010/main" val="170486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TotalTime>
  <Words>2327</Words>
  <Application>Microsoft Office PowerPoint</Application>
  <PresentationFormat>Widescreen</PresentationFormat>
  <Paragraphs>718</Paragraphs>
  <Slides>80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80</vt:i4>
      </vt:variant>
    </vt:vector>
  </HeadingPairs>
  <TitlesOfParts>
    <vt:vector size="86" baseType="lpstr">
      <vt:lpstr>Arial</vt:lpstr>
      <vt:lpstr>Calibri</vt:lpstr>
      <vt:lpstr>Calibri Light</vt:lpstr>
      <vt:lpstr>Cambria Math</vt:lpstr>
      <vt:lpstr>Courier New</vt:lpstr>
      <vt:lpstr>Office Theme</vt:lpstr>
      <vt:lpstr>Generalized Linear Models (GLMs)</vt:lpstr>
      <vt:lpstr>Outline &amp; Learning Outcomes</vt:lpstr>
      <vt:lpstr>Generalized Linear Models (GLM)</vt:lpstr>
      <vt:lpstr>Why use a GLM?</vt:lpstr>
      <vt:lpstr>Examples of GLMs</vt:lpstr>
      <vt:lpstr>Parallels with linear regression</vt:lpstr>
      <vt:lpstr>Differences with linear regression</vt:lpstr>
      <vt:lpstr>Understanding GLMs</vt:lpstr>
      <vt:lpstr>1) Fitting a line: linear regression</vt:lpstr>
      <vt:lpstr>1) Fitting a line: logistic regression</vt:lpstr>
      <vt:lpstr>1) Fitting a line: logistic regression</vt:lpstr>
      <vt:lpstr>Question</vt:lpstr>
      <vt:lpstr>1) Putting the linear in generalized linear model</vt:lpstr>
      <vt:lpstr>1) Putting the linear in generalized linear model</vt:lpstr>
      <vt:lpstr>1) Putting the linear in generalized linear model</vt:lpstr>
      <vt:lpstr>1) Putting the linear in generalized linear model</vt:lpstr>
      <vt:lpstr>1) Fitting the model</vt:lpstr>
      <vt:lpstr>1) Fitting the model – maximum likelihood</vt:lpstr>
      <vt:lpstr>1) Fitting the model – maximum likelihood</vt:lpstr>
      <vt:lpstr>1) Fitting the model – maximum likelihood</vt:lpstr>
      <vt:lpstr>1) Fitting the model – maximum likelihood</vt:lpstr>
      <vt:lpstr>2) The outputs – GLMs in R</vt:lpstr>
      <vt:lpstr>3) Calculating a measure of fit</vt:lpstr>
      <vt:lpstr>3) Calculating a measure of fit</vt:lpstr>
      <vt:lpstr>3) Calculating a measure of fit</vt:lpstr>
      <vt:lpstr>Prediction</vt:lpstr>
      <vt:lpstr>Prediction</vt:lpstr>
      <vt:lpstr>Prediction</vt:lpstr>
      <vt:lpstr>Prediction</vt:lpstr>
      <vt:lpstr>Question</vt:lpstr>
      <vt:lpstr>Prediction – confusion matrix</vt:lpstr>
      <vt:lpstr>Prediction – confusion matrix</vt:lpstr>
      <vt:lpstr>Prediction – confusion matrix</vt:lpstr>
      <vt:lpstr>Prediction – confusion matrix</vt:lpstr>
      <vt:lpstr>Optimizing the threshold</vt:lpstr>
      <vt:lpstr>Optimizing the threshold - ROC</vt:lpstr>
      <vt:lpstr>Optimizing the threshold - ROC</vt:lpstr>
      <vt:lpstr>Optimizing the threshold - ROC</vt:lpstr>
      <vt:lpstr>Sensitivity vs. specificity</vt:lpstr>
      <vt:lpstr>Optimizing the threshold - ROC</vt:lpstr>
      <vt:lpstr>Optimizing the threshold - ROC</vt:lpstr>
      <vt:lpstr>Optimizing the threshold - ROC</vt:lpstr>
      <vt:lpstr>Optimizing the threshold - ROC</vt:lpstr>
      <vt:lpstr>Optimizing the threshold - ROC</vt:lpstr>
      <vt:lpstr>Optimizing the threshold - ROC</vt:lpstr>
      <vt:lpstr>Optimizing the threshold - ROC</vt:lpstr>
      <vt:lpstr>Optimizing the threshold - ROC</vt:lpstr>
      <vt:lpstr>Optimizing the threshold - ROC</vt:lpstr>
      <vt:lpstr>Comparing models - AUC</vt:lpstr>
      <vt:lpstr>A note about overdispersion</vt:lpstr>
      <vt:lpstr>A note about overdispersion</vt:lpstr>
      <vt:lpstr>A note about overdispersion</vt:lpstr>
      <vt:lpstr>How do logistic regressions relate to GLMs?</vt:lpstr>
      <vt:lpstr>GLM using a normal distribution</vt:lpstr>
      <vt:lpstr>GLM using a normal distribution</vt:lpstr>
      <vt:lpstr>GLM using a normal distribution</vt:lpstr>
      <vt:lpstr>Maximum likelihood for normal distribution</vt:lpstr>
      <vt:lpstr>Maximum likelihood for normal distribution</vt:lpstr>
      <vt:lpstr>Maximum likelihood for normal distribution</vt:lpstr>
      <vt:lpstr>Maximum likelihood for normal distribution</vt:lpstr>
      <vt:lpstr>A simple workflow for GLMs</vt:lpstr>
      <vt:lpstr>Case Study: Logistic regression to identify extreme events</vt:lpstr>
      <vt:lpstr>Lake ice is threatened by climate change</vt:lpstr>
      <vt:lpstr>Extreme events on lake ice</vt:lpstr>
      <vt:lpstr>A large increase in ice-free coverage</vt:lpstr>
      <vt:lpstr>Data of ice-free events</vt:lpstr>
      <vt:lpstr>Extremes in temperature cause extremes in ice coverage</vt:lpstr>
      <vt:lpstr>The future loss of ice coverage</vt:lpstr>
      <vt:lpstr>Post-hoc analyses</vt:lpstr>
      <vt:lpstr>Post-hoc analyses</vt:lpstr>
      <vt:lpstr>Generalized linear mixed models</vt:lpstr>
      <vt:lpstr>When to use mixed models</vt:lpstr>
      <vt:lpstr>Types of mixed models</vt:lpstr>
      <vt:lpstr>A great introduction to mixed models</vt:lpstr>
      <vt:lpstr>Case Study: Mixed models to estimate plant responses to aridity</vt:lpstr>
      <vt:lpstr>Aridity gradient to test plant interactions</vt:lpstr>
      <vt:lpstr>Data of plant responses to aridity along gradient</vt:lpstr>
      <vt:lpstr>Model formulation </vt:lpstr>
      <vt:lpstr>c</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creator>Alex Filazzola</dc:creator>
  <cp:lastModifiedBy>Alex Filazzola</cp:lastModifiedBy>
  <cp:revision>36</cp:revision>
  <dcterms:created xsi:type="dcterms:W3CDTF">2020-12-01T14:48:26Z</dcterms:created>
  <dcterms:modified xsi:type="dcterms:W3CDTF">2021-10-18T17:51:13Z</dcterms:modified>
</cp:coreProperties>
</file>